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2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6E0F-E5FB-453A-BF2C-D0A47AFE30EB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0404-CDA4-4243-9EC9-2773A8E26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27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6E0F-E5FB-453A-BF2C-D0A47AFE30EB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0404-CDA4-4243-9EC9-2773A8E26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19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6E0F-E5FB-453A-BF2C-D0A47AFE30EB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0404-CDA4-4243-9EC9-2773A8E26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32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6E0F-E5FB-453A-BF2C-D0A47AFE30EB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0404-CDA4-4243-9EC9-2773A8E26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63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6E0F-E5FB-453A-BF2C-D0A47AFE30EB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0404-CDA4-4243-9EC9-2773A8E26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41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6E0F-E5FB-453A-BF2C-D0A47AFE30EB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0404-CDA4-4243-9EC9-2773A8E26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37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6E0F-E5FB-453A-BF2C-D0A47AFE30EB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0404-CDA4-4243-9EC9-2773A8E26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30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6E0F-E5FB-453A-BF2C-D0A47AFE30EB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0404-CDA4-4243-9EC9-2773A8E26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91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6E0F-E5FB-453A-BF2C-D0A47AFE30EB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0404-CDA4-4243-9EC9-2773A8E26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9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6E0F-E5FB-453A-BF2C-D0A47AFE30EB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0404-CDA4-4243-9EC9-2773A8E26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71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6E0F-E5FB-453A-BF2C-D0A47AFE30EB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0404-CDA4-4243-9EC9-2773A8E26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8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86E0F-E5FB-453A-BF2C-D0A47AFE30EB}" type="datetimeFigureOut">
              <a:rPr lang="fr-FR" smtClean="0"/>
              <a:t>08/02/2022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50404-CDA4-4243-9EC9-2773A8E26A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58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/>
          <p:cNvGrpSpPr/>
          <p:nvPr/>
        </p:nvGrpSpPr>
        <p:grpSpPr>
          <a:xfrm>
            <a:off x="114300" y="46786"/>
            <a:ext cx="12077700" cy="6754722"/>
            <a:chOff x="114300" y="46786"/>
            <a:chExt cx="11869206" cy="675472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2" name="Rectangle 21"/>
            <p:cNvSpPr/>
            <p:nvPr/>
          </p:nvSpPr>
          <p:spPr>
            <a:xfrm>
              <a:off x="114300" y="46786"/>
              <a:ext cx="3421324" cy="58559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35624" y="46786"/>
              <a:ext cx="8447882" cy="18609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21471" y="1869466"/>
              <a:ext cx="3760979" cy="49320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Picture 2" descr="E:\DossiersASynchroniser\PresentationsISIS\UtilitairesPresentations\EQPelletier20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3" t="5962" b="60462"/>
          <a:stretch/>
        </p:blipFill>
        <p:spPr bwMode="auto">
          <a:xfrm>
            <a:off x="8453817" y="3429000"/>
            <a:ext cx="3612420" cy="338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:\DossiersASynchroniser\PresentationsISIS\UtilitairesPresentations\EQPelletier20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61496" r="48269" b="5482"/>
          <a:stretch/>
        </p:blipFill>
        <p:spPr bwMode="auto">
          <a:xfrm>
            <a:off x="8454902" y="137132"/>
            <a:ext cx="3611335" cy="332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34" y="391989"/>
            <a:ext cx="3336125" cy="158164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1" r="-5011" b="12942"/>
          <a:stretch/>
        </p:blipFill>
        <p:spPr>
          <a:xfrm>
            <a:off x="142993" y="1952740"/>
            <a:ext cx="3504941" cy="71034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842" y="2625999"/>
            <a:ext cx="3337118" cy="66320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38" y="3262992"/>
            <a:ext cx="3336125" cy="73354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994" y="3988954"/>
            <a:ext cx="3338470" cy="1201809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3642739" y="4028471"/>
            <a:ext cx="4730385" cy="1973546"/>
            <a:chOff x="3755263" y="1915459"/>
            <a:chExt cx="4730385" cy="1973546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76" r="48268" b="34663"/>
            <a:stretch/>
          </p:blipFill>
          <p:spPr>
            <a:xfrm>
              <a:off x="3755263" y="2096638"/>
              <a:ext cx="4730385" cy="177355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741487" y="1915459"/>
              <a:ext cx="1734918" cy="9309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55263" y="3465439"/>
              <a:ext cx="1343074" cy="4235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4135979" y="2735232"/>
            <a:ext cx="3920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 smtClean="0"/>
              <a:t>Hypothèse de séparabilité de la </a:t>
            </a:r>
            <a:r>
              <a:rPr lang="fr-FR" dirty="0" err="1" smtClean="0"/>
              <a:t>capturabilité</a:t>
            </a:r>
            <a:r>
              <a:rPr lang="fr-FR" dirty="0" smtClean="0"/>
              <a:t> : biologie/pêche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Hypothèse de séparabilité pêche entre engin, métier, flottille, ciblage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1862" y="181014"/>
            <a:ext cx="4306044" cy="1688452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713278" y="2088901"/>
            <a:ext cx="448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Coefficients pour passer d’un temps de pêche (</a:t>
            </a:r>
            <a:r>
              <a:rPr lang="fr-FR" dirty="0" smtClean="0"/>
              <a:t>effort de pêche) à une mortalité par pêche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781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Sélectivité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Sélectivité = probabilité qu’un poisson soit capturé quand il entre dans l’engin </a:t>
            </a:r>
          </a:p>
          <a:p>
            <a:pPr marL="0" indent="0">
              <a:buNone/>
            </a:pPr>
            <a:r>
              <a:rPr lang="fr-FR" dirty="0" smtClean="0"/>
              <a:t>En général, c’est une fonction de la taille, de l’engin et de l’espèce </a:t>
            </a:r>
            <a:r>
              <a:rPr lang="fr-FR" dirty="0" err="1" smtClean="0"/>
              <a:t>P</a:t>
            </a:r>
            <a:r>
              <a:rPr lang="fr-FR" sz="1800" dirty="0" err="1" smtClean="0"/>
              <a:t>_engin,espèce</a:t>
            </a:r>
            <a:r>
              <a:rPr lang="fr-FR" dirty="0" smtClean="0"/>
              <a:t>(taille)</a:t>
            </a:r>
          </a:p>
          <a:p>
            <a:pPr marL="0" indent="0">
              <a:buNone/>
            </a:pPr>
            <a:r>
              <a:rPr lang="fr-FR" dirty="0" smtClean="0"/>
              <a:t>On trouve des courbes de </a:t>
            </a:r>
            <a:r>
              <a:rPr lang="fr-FR" dirty="0" err="1" smtClean="0"/>
              <a:t>séléctivité</a:t>
            </a:r>
            <a:r>
              <a:rPr lang="fr-FR" dirty="0"/>
              <a:t> </a:t>
            </a:r>
            <a:r>
              <a:rPr lang="fr-FR" dirty="0" smtClean="0"/>
              <a:t>dans la littérature.</a:t>
            </a:r>
          </a:p>
          <a:p>
            <a:pPr marL="0" indent="0">
              <a:buNone/>
            </a:pPr>
            <a:r>
              <a:rPr lang="fr-FR" dirty="0" smtClean="0"/>
              <a:t>Sinon elle peut </a:t>
            </a:r>
            <a:r>
              <a:rPr lang="fr-FR" dirty="0" err="1" smtClean="0"/>
              <a:t>etre</a:t>
            </a:r>
            <a:r>
              <a:rPr lang="fr-FR" dirty="0" smtClean="0"/>
              <a:t> estimée en utilisant le profil de classe de taille des captures de l’engin par </a:t>
            </a:r>
            <a:r>
              <a:rPr lang="fr-FR" dirty="0" err="1" smtClean="0"/>
              <a:t>P</a:t>
            </a:r>
            <a:r>
              <a:rPr lang="fr-FR" sz="1800" dirty="0" err="1" smtClean="0"/>
              <a:t>_engin,espèce</a:t>
            </a:r>
            <a:r>
              <a:rPr lang="fr-FR" dirty="0" smtClean="0"/>
              <a:t>(taille)=</a:t>
            </a:r>
            <a:r>
              <a:rPr lang="fr-FR" dirty="0" err="1" smtClean="0"/>
              <a:t>CapturesEnNombre</a:t>
            </a:r>
            <a:r>
              <a:rPr lang="fr-FR" dirty="0" err="1" smtClean="0"/>
              <a:t>_</a:t>
            </a:r>
            <a:r>
              <a:rPr lang="fr-FR" sz="2000" dirty="0" err="1" smtClean="0"/>
              <a:t>engin,espèce</a:t>
            </a:r>
            <a:r>
              <a:rPr lang="fr-FR" dirty="0" smtClean="0"/>
              <a:t>(taille)/</a:t>
            </a:r>
            <a:r>
              <a:rPr lang="fr-FR" dirty="0" err="1" smtClean="0"/>
              <a:t>CapturesEnNombre_</a:t>
            </a:r>
            <a:r>
              <a:rPr lang="fr-FR" sz="2000" dirty="0" err="1" smtClean="0"/>
              <a:t>engin,espèce</a:t>
            </a:r>
            <a:endParaRPr lang="fr-FR" sz="2000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67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Facteur d’efficacité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Facteur d’efficacité de pêche </a:t>
            </a:r>
            <a:r>
              <a:rPr lang="fr-FR" dirty="0" err="1" smtClean="0"/>
              <a:t>F_eff</a:t>
            </a:r>
            <a:r>
              <a:rPr lang="fr-FR" dirty="0" smtClean="0"/>
              <a:t>(flottille): coefficient multiplicatif de l’effort de pêche (pas forcément entre 0 et 1). Il est associé à une flottille de </a:t>
            </a:r>
            <a:r>
              <a:rPr lang="fr-FR" dirty="0" err="1" smtClean="0"/>
              <a:t>ref</a:t>
            </a:r>
            <a:r>
              <a:rPr lang="fr-FR" dirty="0" smtClean="0"/>
              <a:t>. C’est un coefficient relatif à un engin de référence dont le </a:t>
            </a:r>
            <a:r>
              <a:rPr lang="fr-FR" dirty="0" err="1" smtClean="0"/>
              <a:t>F_eff</a:t>
            </a:r>
            <a:r>
              <a:rPr lang="fr-FR" dirty="0" smtClean="0"/>
              <a:t>(</a:t>
            </a:r>
            <a:r>
              <a:rPr lang="fr-FR" dirty="0" err="1" smtClean="0"/>
              <a:t>flottilleRef</a:t>
            </a:r>
            <a:r>
              <a:rPr lang="fr-FR" dirty="0" smtClean="0"/>
              <a:t>)</a:t>
            </a:r>
            <a:r>
              <a:rPr lang="fr-FR" dirty="0" smtClean="0"/>
              <a:t>= 1. Il permet de retranscrire le fait que certaine flottilles sont plus efficaces que d’autres et de combiner des temps de pêche de différentes flottilles.</a:t>
            </a:r>
          </a:p>
          <a:p>
            <a:pPr marL="0" indent="0">
              <a:buNone/>
            </a:pPr>
            <a:r>
              <a:rPr lang="fr-FR" dirty="0" smtClean="0"/>
              <a:t>Pour l’estimer grossièrement, il faut faire le rapport entre [</a:t>
            </a:r>
            <a:r>
              <a:rPr lang="fr-FR" dirty="0" err="1" smtClean="0"/>
              <a:t>CapturesEnNombre</a:t>
            </a:r>
            <a:r>
              <a:rPr lang="fr-FR" dirty="0" smtClean="0"/>
              <a:t>_(Flottille)/</a:t>
            </a:r>
            <a:r>
              <a:rPr lang="fr-FR" dirty="0" err="1" smtClean="0"/>
              <a:t>TempsPeche</a:t>
            </a:r>
            <a:r>
              <a:rPr lang="fr-FR" dirty="0" smtClean="0"/>
              <a:t>(flottille)]/</a:t>
            </a:r>
            <a:r>
              <a:rPr lang="fr-FR" dirty="0" smtClean="0"/>
              <a:t>[</a:t>
            </a:r>
            <a:r>
              <a:rPr lang="fr-FR" dirty="0" err="1" smtClean="0"/>
              <a:t>CapturesEnNombre</a:t>
            </a:r>
            <a:r>
              <a:rPr lang="fr-FR" dirty="0" smtClean="0"/>
              <a:t>_(</a:t>
            </a:r>
            <a:r>
              <a:rPr lang="fr-FR" dirty="0" err="1" smtClean="0"/>
              <a:t>flottilleRef</a:t>
            </a:r>
            <a:r>
              <a:rPr lang="fr-FR" dirty="0" smtClean="0"/>
              <a:t>)/</a:t>
            </a:r>
            <a:r>
              <a:rPr lang="fr-FR" dirty="0" err="1" smtClean="0"/>
              <a:t>TempsPeche</a:t>
            </a:r>
            <a:r>
              <a:rPr lang="fr-FR" dirty="0" smtClean="0"/>
              <a:t>(</a:t>
            </a:r>
            <a:r>
              <a:rPr lang="fr-FR" dirty="0" err="1" smtClean="0"/>
              <a:t>flottilleRef</a:t>
            </a:r>
            <a:r>
              <a:rPr lang="fr-FR" dirty="0" smtClean="0"/>
              <a:t>)]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157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Facteur de standardisation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Facteur de standardisation </a:t>
            </a:r>
            <a:r>
              <a:rPr lang="fr-FR" dirty="0" err="1" smtClean="0"/>
              <a:t>Fstd</a:t>
            </a:r>
            <a:r>
              <a:rPr lang="fr-FR" dirty="0" smtClean="0"/>
              <a:t>(engin): coefficient multiplicatif de l’effort de pêche (pas forcément entre 0 et 1). Il est associé à un engin. C’est un coefficient relatif à un engin de référence dont le </a:t>
            </a:r>
            <a:r>
              <a:rPr lang="fr-FR" dirty="0" err="1" smtClean="0"/>
              <a:t>Fstd</a:t>
            </a:r>
            <a:r>
              <a:rPr lang="fr-FR" dirty="0" smtClean="0"/>
              <a:t>(</a:t>
            </a:r>
            <a:r>
              <a:rPr lang="fr-FR" dirty="0" err="1" smtClean="0"/>
              <a:t>enginRef</a:t>
            </a:r>
            <a:r>
              <a:rPr lang="fr-FR" dirty="0" smtClean="0"/>
              <a:t>)= 1. Il permet de retranscrire le fait que certain engin sont plus efficaces que d’autre et de combiner des temps de pêche de différents engins.</a:t>
            </a:r>
          </a:p>
          <a:p>
            <a:pPr marL="0" indent="0">
              <a:buNone/>
            </a:pPr>
            <a:r>
              <a:rPr lang="fr-FR" dirty="0" smtClean="0"/>
              <a:t>Pour l’estimer grossièrement, il faut faire le rapport entre [</a:t>
            </a:r>
            <a:r>
              <a:rPr lang="fr-FR" dirty="0" err="1" smtClean="0"/>
              <a:t>CapturesEnNombre</a:t>
            </a:r>
            <a:r>
              <a:rPr lang="fr-FR" dirty="0" smtClean="0"/>
              <a:t>_(engin)/</a:t>
            </a:r>
            <a:r>
              <a:rPr lang="fr-FR" dirty="0" err="1" smtClean="0"/>
              <a:t>TempsPeche</a:t>
            </a:r>
            <a:r>
              <a:rPr lang="fr-FR" dirty="0" smtClean="0"/>
              <a:t>(engin)]/</a:t>
            </a:r>
            <a:r>
              <a:rPr lang="fr-FR" dirty="0" smtClean="0"/>
              <a:t>[</a:t>
            </a:r>
            <a:r>
              <a:rPr lang="fr-FR" dirty="0" err="1" smtClean="0"/>
              <a:t>CapturesEnNombre</a:t>
            </a:r>
            <a:r>
              <a:rPr lang="fr-FR" dirty="0" smtClean="0"/>
              <a:t>_(</a:t>
            </a:r>
            <a:r>
              <a:rPr lang="fr-FR" dirty="0" err="1" smtClean="0"/>
              <a:t>enginRef</a:t>
            </a:r>
            <a:r>
              <a:rPr lang="fr-FR" dirty="0" smtClean="0"/>
              <a:t>)/</a:t>
            </a:r>
            <a:r>
              <a:rPr lang="fr-FR" dirty="0" err="1" smtClean="0"/>
              <a:t>TempsPeche</a:t>
            </a:r>
            <a:r>
              <a:rPr lang="fr-FR" dirty="0" smtClean="0"/>
              <a:t>(</a:t>
            </a:r>
            <a:r>
              <a:rPr lang="fr-FR" dirty="0" err="1" smtClean="0"/>
              <a:t>enginRef</a:t>
            </a:r>
            <a:r>
              <a:rPr lang="fr-FR" dirty="0" smtClean="0"/>
              <a:t>)]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02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5576" y="1072990"/>
            <a:ext cx="11359242" cy="4351338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Facteur de ciblage </a:t>
            </a:r>
            <a:r>
              <a:rPr lang="fr-FR" sz="2400" dirty="0" smtClean="0"/>
              <a:t>:</a:t>
            </a:r>
            <a:r>
              <a:rPr lang="fr-FR" sz="2400" dirty="0" smtClean="0"/>
              <a:t> coefficient multiplicatif de l’effort de pêche (pas forcément entre 0 et 1). Il est associé à un métier et une espèce. Il retranscrit l’</a:t>
            </a:r>
            <a:r>
              <a:rPr lang="fr-FR" sz="2400" dirty="0" smtClean="0"/>
              <a:t>intensité de ciblage du métier sur cette espèce relativement aux autres métiers et aux autres espèces . </a:t>
            </a:r>
            <a:r>
              <a:rPr lang="fr-FR" sz="2400" dirty="0" smtClean="0"/>
              <a:t>C’est un coefficient relatif à un </a:t>
            </a:r>
            <a:r>
              <a:rPr lang="fr-FR" sz="2400" dirty="0" err="1" smtClean="0"/>
              <a:t>metier</a:t>
            </a:r>
            <a:r>
              <a:rPr lang="fr-FR" sz="2400" dirty="0" smtClean="0"/>
              <a:t> de référence (si possible celui de l’engin de </a:t>
            </a:r>
            <a:r>
              <a:rPr lang="fr-FR" sz="2400" dirty="0" err="1" smtClean="0"/>
              <a:t>reference</a:t>
            </a:r>
            <a:r>
              <a:rPr lang="fr-FR" sz="2400" dirty="0" smtClean="0"/>
              <a:t>) et une espèce de </a:t>
            </a:r>
            <a:r>
              <a:rPr lang="fr-FR" sz="2400" dirty="0" err="1" smtClean="0"/>
              <a:t>ref</a:t>
            </a:r>
            <a:r>
              <a:rPr lang="fr-FR" sz="2400" dirty="0" smtClean="0"/>
              <a:t> dont le </a:t>
            </a:r>
            <a:r>
              <a:rPr lang="fr-FR" sz="2400" dirty="0" err="1" smtClean="0"/>
              <a:t>Fcib</a:t>
            </a:r>
            <a:r>
              <a:rPr lang="fr-FR" sz="2400" dirty="0" smtClean="0"/>
              <a:t>(</a:t>
            </a:r>
            <a:r>
              <a:rPr lang="fr-FR" sz="2400" dirty="0" err="1" smtClean="0"/>
              <a:t>MetierRef,EspRef</a:t>
            </a:r>
            <a:r>
              <a:rPr lang="fr-FR" sz="2400" dirty="0" smtClean="0"/>
              <a:t>)= 1. Pour une espèce, il permet de rendre compte que deux métiers qui capturent cette espèce ne la capture pas dans les </a:t>
            </a:r>
            <a:r>
              <a:rPr lang="fr-FR" sz="2400" dirty="0" err="1" smtClean="0"/>
              <a:t>memes</a:t>
            </a:r>
            <a:r>
              <a:rPr lang="fr-FR" sz="2400" dirty="0" smtClean="0"/>
              <a:t> proportions. </a:t>
            </a:r>
            <a:r>
              <a:rPr lang="fr-FR" sz="2400" dirty="0" smtClean="0"/>
              <a:t>Pour un </a:t>
            </a:r>
            <a:r>
              <a:rPr lang="fr-FR" sz="2400" dirty="0" err="1" smtClean="0"/>
              <a:t>metier</a:t>
            </a:r>
            <a:r>
              <a:rPr lang="fr-FR" sz="2400" dirty="0" smtClean="0"/>
              <a:t>, il permet de rendre compte qu’il capture différemment les différentes espèces.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 </a:t>
            </a:r>
            <a:endParaRPr lang="fr-FR" sz="2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03064"/>
              </p:ext>
            </p:extLst>
          </p:nvPr>
        </p:nvGraphicFramePr>
        <p:xfrm>
          <a:off x="448854" y="4066690"/>
          <a:ext cx="5554437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1">
                  <a:extLst>
                    <a:ext uri="{9D8B030D-6E8A-4147-A177-3AD203B41FA5}">
                      <a16:colId xmlns:a16="http://schemas.microsoft.com/office/drawing/2014/main" val="707207972"/>
                    </a:ext>
                  </a:extLst>
                </a:gridCol>
                <a:gridCol w="1725386">
                  <a:extLst>
                    <a:ext uri="{9D8B030D-6E8A-4147-A177-3AD203B41FA5}">
                      <a16:colId xmlns:a16="http://schemas.microsoft.com/office/drawing/2014/main" val="308383323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62102146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612390930"/>
                    </a:ext>
                  </a:extLst>
                </a:gridCol>
              </a:tblGrid>
              <a:tr h="231503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CEnNombrePUE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EspRef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Esp2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Esp3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917517"/>
                  </a:ext>
                </a:extLst>
              </a:tr>
              <a:tr h="752384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metierRef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C(</a:t>
                      </a:r>
                      <a:r>
                        <a:rPr lang="fr-FR" sz="1200" dirty="0" err="1" smtClean="0"/>
                        <a:t>metierRef,EspRef</a:t>
                      </a:r>
                      <a:r>
                        <a:rPr lang="fr-FR" sz="1200" dirty="0" smtClean="0"/>
                        <a:t>)/</a:t>
                      </a:r>
                      <a:r>
                        <a:rPr lang="fr-FR" sz="1200" dirty="0" err="1" smtClean="0"/>
                        <a:t>TempsPeche</a:t>
                      </a:r>
                      <a:r>
                        <a:rPr lang="fr-FR" sz="1200" dirty="0" smtClean="0"/>
                        <a:t> (</a:t>
                      </a:r>
                      <a:r>
                        <a:rPr lang="fr-FR" sz="1200" dirty="0" err="1" smtClean="0"/>
                        <a:t>metierRef</a:t>
                      </a:r>
                      <a:r>
                        <a:rPr lang="fr-FR" sz="1200" dirty="0" smtClean="0"/>
                        <a:t>)</a:t>
                      </a:r>
                      <a:r>
                        <a:rPr lang="fr-FR" sz="1200" baseline="0" dirty="0" smtClean="0"/>
                        <a:t> =C11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C(metierRef,Esp2) /</a:t>
                      </a:r>
                      <a:r>
                        <a:rPr lang="fr-FR" sz="1200" dirty="0" err="1" smtClean="0"/>
                        <a:t>TempsPeche</a:t>
                      </a:r>
                      <a:r>
                        <a:rPr lang="fr-FR" sz="1200" dirty="0" smtClean="0"/>
                        <a:t>(</a:t>
                      </a:r>
                      <a:r>
                        <a:rPr lang="fr-FR" sz="1200" dirty="0" err="1" smtClean="0"/>
                        <a:t>metierRef</a:t>
                      </a:r>
                      <a:r>
                        <a:rPr lang="fr-FR" sz="1200" dirty="0" smtClean="0"/>
                        <a:t>)=C12</a:t>
                      </a:r>
                    </a:p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C(metierRef,Esp3) /</a:t>
                      </a:r>
                      <a:r>
                        <a:rPr lang="fr-FR" sz="1200" dirty="0" err="1" smtClean="0"/>
                        <a:t>TempsPeche</a:t>
                      </a:r>
                      <a:r>
                        <a:rPr lang="fr-FR" sz="1200" dirty="0" smtClean="0"/>
                        <a:t>(</a:t>
                      </a:r>
                      <a:r>
                        <a:rPr lang="fr-FR" sz="1200" dirty="0" err="1" smtClean="0"/>
                        <a:t>metierRef</a:t>
                      </a:r>
                      <a:r>
                        <a:rPr lang="fr-FR" sz="1200" dirty="0" smtClean="0"/>
                        <a:t>)=C13</a:t>
                      </a:r>
                    </a:p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705887"/>
                  </a:ext>
                </a:extLst>
              </a:tr>
              <a:tr h="75238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metier2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C(metier2,EspRef) /</a:t>
                      </a:r>
                      <a:r>
                        <a:rPr lang="fr-FR" sz="1200" dirty="0" err="1" smtClean="0"/>
                        <a:t>TempsPeche</a:t>
                      </a:r>
                      <a:r>
                        <a:rPr lang="fr-FR" sz="1200" dirty="0" smtClean="0"/>
                        <a:t>(metier2)=C21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C(metier2,Esp2) /</a:t>
                      </a:r>
                      <a:r>
                        <a:rPr lang="fr-FR" sz="1200" dirty="0" err="1" smtClean="0"/>
                        <a:t>TempsPeche</a:t>
                      </a:r>
                      <a:r>
                        <a:rPr lang="fr-FR" sz="1200" dirty="0" smtClean="0"/>
                        <a:t>(metier2)=C22</a:t>
                      </a:r>
                    </a:p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C(metier2,Esp3) /</a:t>
                      </a:r>
                      <a:r>
                        <a:rPr lang="fr-FR" sz="1200" dirty="0" err="1" smtClean="0"/>
                        <a:t>TempsPeche</a:t>
                      </a:r>
                      <a:r>
                        <a:rPr lang="fr-FR" sz="1200" dirty="0" smtClean="0"/>
                        <a:t>(metier2)=C23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91501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414323"/>
              </p:ext>
            </p:extLst>
          </p:nvPr>
        </p:nvGraphicFramePr>
        <p:xfrm>
          <a:off x="5747657" y="4776106"/>
          <a:ext cx="7059385" cy="172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779">
                  <a:extLst>
                    <a:ext uri="{9D8B030D-6E8A-4147-A177-3AD203B41FA5}">
                      <a16:colId xmlns:a16="http://schemas.microsoft.com/office/drawing/2014/main" val="707207972"/>
                    </a:ext>
                  </a:extLst>
                </a:gridCol>
                <a:gridCol w="1469570">
                  <a:extLst>
                    <a:ext uri="{9D8B030D-6E8A-4147-A177-3AD203B41FA5}">
                      <a16:colId xmlns:a16="http://schemas.microsoft.com/office/drawing/2014/main" val="3083833238"/>
                    </a:ext>
                  </a:extLst>
                </a:gridCol>
                <a:gridCol w="1939018">
                  <a:extLst>
                    <a:ext uri="{9D8B030D-6E8A-4147-A177-3AD203B41FA5}">
                      <a16:colId xmlns:a16="http://schemas.microsoft.com/office/drawing/2014/main" val="2621021464"/>
                    </a:ext>
                  </a:extLst>
                </a:gridCol>
                <a:gridCol w="1939018">
                  <a:extLst>
                    <a:ext uri="{9D8B030D-6E8A-4147-A177-3AD203B41FA5}">
                      <a16:colId xmlns:a16="http://schemas.microsoft.com/office/drawing/2014/main" val="161239093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r>
                        <a:rPr lang="fr-FR" sz="1050" dirty="0" err="1" smtClean="0"/>
                        <a:t>Fcib</a:t>
                      </a:r>
                      <a:r>
                        <a:rPr lang="fr-FR" sz="1050" dirty="0" smtClean="0"/>
                        <a:t>(</a:t>
                      </a:r>
                      <a:r>
                        <a:rPr lang="fr-FR" sz="1050" dirty="0" err="1" smtClean="0"/>
                        <a:t>Metier,Esp</a:t>
                      </a:r>
                      <a:r>
                        <a:rPr lang="fr-FR" sz="1050" dirty="0" smtClean="0"/>
                        <a:t>)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err="1" smtClean="0"/>
                        <a:t>EspRef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Esp2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Esp3</a:t>
                      </a:r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917517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fr-FR" sz="1050" dirty="0" err="1" smtClean="0"/>
                        <a:t>metierRef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1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C12/C11</a:t>
                      </a:r>
                    </a:p>
                    <a:p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C13/C11</a:t>
                      </a:r>
                    </a:p>
                    <a:p>
                      <a:endParaRPr lang="fr-F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705887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metier2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C21/C11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C22/C11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 smtClean="0"/>
                        <a:t>C23/C11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91501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806777" y="204427"/>
            <a:ext cx="3638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Facteur de ciblage</a:t>
            </a:r>
            <a:endParaRPr lang="fr-FR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46963" y="3759814"/>
            <a:ext cx="14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Observations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67708" y="4439912"/>
            <a:ext cx="226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Estimations grossières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998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Procedure</a:t>
            </a:r>
            <a:r>
              <a:rPr lang="fr-FR" dirty="0" smtClean="0"/>
              <a:t> standardisée pour faire les estimations de tous les coefficients de la relation F~E en partant des données du SIH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En cours  : scripts R (Jean-Baptiste Lecomte)</a:t>
            </a:r>
          </a:p>
          <a:p>
            <a:r>
              <a:rPr lang="fr-FR" dirty="0" smtClean="0"/>
              <a:t>Premier test le 16 février 2022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81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accessibilité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L’accessibilité (le paramètre biologique) d’une espèce est la probabilité d’une espèce d’une classe (taille ou </a:t>
            </a:r>
            <a:r>
              <a:rPr lang="fr-FR" dirty="0" err="1" smtClean="0"/>
              <a:t>age</a:t>
            </a:r>
            <a:r>
              <a:rPr lang="fr-FR" dirty="0" smtClean="0"/>
              <a:t>) à entrer dans un engin par une unité d’effort. Entre 0 et 1.  C’est le paramètre le moins connu et estimé dans la littérature. Si on connaissait le nombre d’individus sur le fond (</a:t>
            </a:r>
            <a:r>
              <a:rPr lang="fr-FR" dirty="0" err="1" smtClean="0"/>
              <a:t>N_esp</a:t>
            </a:r>
            <a:r>
              <a:rPr lang="fr-FR" dirty="0" smtClean="0"/>
              <a:t>) et la </a:t>
            </a:r>
            <a:r>
              <a:rPr lang="fr-FR" dirty="0" err="1" smtClean="0"/>
              <a:t>selectivite</a:t>
            </a:r>
            <a:r>
              <a:rPr lang="fr-FR" dirty="0" smtClean="0"/>
              <a:t> de l’espèce pour un engin, l’accessibilité serait </a:t>
            </a:r>
            <a:r>
              <a:rPr lang="fr-FR" dirty="0" err="1" smtClean="0"/>
              <a:t>estimee</a:t>
            </a:r>
            <a:r>
              <a:rPr lang="fr-FR" dirty="0" smtClean="0"/>
              <a:t> par [</a:t>
            </a:r>
            <a:r>
              <a:rPr lang="fr-FR" dirty="0" err="1" smtClean="0"/>
              <a:t>C_engin,esp</a:t>
            </a:r>
            <a:r>
              <a:rPr lang="fr-FR" dirty="0" smtClean="0"/>
              <a:t>(taille)/</a:t>
            </a:r>
            <a:r>
              <a:rPr lang="fr-FR" dirty="0" err="1" smtClean="0"/>
              <a:t>TempsPeche</a:t>
            </a:r>
            <a:r>
              <a:rPr lang="fr-FR" dirty="0" smtClean="0"/>
              <a:t>(engin)]/[</a:t>
            </a:r>
            <a:r>
              <a:rPr lang="fr-FR" dirty="0" err="1" smtClean="0"/>
              <a:t>sel_engin,esp</a:t>
            </a:r>
            <a:r>
              <a:rPr lang="fr-FR" dirty="0" smtClean="0"/>
              <a:t>(taille)*</a:t>
            </a:r>
            <a:r>
              <a:rPr lang="fr-FR" dirty="0" err="1" smtClean="0"/>
              <a:t>N_esp</a:t>
            </a:r>
            <a:r>
              <a:rPr lang="fr-FR" dirty="0" smtClean="0"/>
              <a:t>(taille)]</a:t>
            </a:r>
          </a:p>
          <a:p>
            <a:pPr marL="0" indent="0">
              <a:buNone/>
            </a:pPr>
            <a:r>
              <a:rPr lang="fr-FR" dirty="0" smtClean="0"/>
              <a:t>En général on estime ce paramètre par calibration. En plus d’estimer ce paramètre, cela permet de remettre les captures simulées par ISIS à l’échelle des captures observées.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5696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614</Words>
  <Application>Microsoft Office PowerPoint</Application>
  <PresentationFormat>Grand écran</PresentationFormat>
  <Paragraphs>50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Sélectivité</vt:lpstr>
      <vt:lpstr>Facteur d’efficacité</vt:lpstr>
      <vt:lpstr>Facteur de standardisation</vt:lpstr>
      <vt:lpstr>Présentation PowerPoint</vt:lpstr>
      <vt:lpstr>Procedure standardisée pour faire les estimations de tous les coefficients de la relation F~E en partant des données du SIH</vt:lpstr>
      <vt:lpstr>accessibilité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Stephanie MAHEVAS, Ifremer Nantes PDG-RBE-EMH, 0</dc:creator>
  <cp:lastModifiedBy>Stephanie MAHEVAS, Ifremer Nantes PDG-RBE-EMH, 0</cp:lastModifiedBy>
  <cp:revision>14</cp:revision>
  <dcterms:created xsi:type="dcterms:W3CDTF">2022-02-08T13:57:42Z</dcterms:created>
  <dcterms:modified xsi:type="dcterms:W3CDTF">2022-02-08T17:46:15Z</dcterms:modified>
</cp:coreProperties>
</file>