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57" r:id="rId2"/>
    <p:sldId id="267" r:id="rId3"/>
    <p:sldId id="258" r:id="rId4"/>
    <p:sldId id="265" r:id="rId5"/>
    <p:sldId id="302" r:id="rId6"/>
    <p:sldId id="303" r:id="rId7"/>
    <p:sldId id="304" r:id="rId8"/>
    <p:sldId id="305" r:id="rId9"/>
    <p:sldId id="306" r:id="rId10"/>
    <p:sldId id="307" r:id="rId11"/>
    <p:sldId id="300" r:id="rId12"/>
  </p:sldIdLst>
  <p:sldSz cx="9144000" cy="6858000" type="screen4x3"/>
  <p:notesSz cx="6819900" cy="9931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CCCC"/>
    <a:srgbClr val="00CCFF"/>
    <a:srgbClr val="FF5050"/>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76348" autoAdjust="0"/>
  </p:normalViewPr>
  <p:slideViewPr>
    <p:cSldViewPr>
      <p:cViewPr>
        <p:scale>
          <a:sx n="110" d="100"/>
          <a:sy n="110" d="100"/>
        </p:scale>
        <p:origin x="-978"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5290" cy="496570"/>
          </a:xfrm>
          <a:prstGeom prst="rect">
            <a:avLst/>
          </a:prstGeom>
        </p:spPr>
        <p:txBody>
          <a:bodyPr vert="horz" lIns="95710" tIns="47855" rIns="95710" bIns="47855" rtlCol="0"/>
          <a:lstStyle>
            <a:lvl1pPr algn="l">
              <a:defRPr sz="1300"/>
            </a:lvl1pPr>
          </a:lstStyle>
          <a:p>
            <a:endParaRPr lang="fr-FR"/>
          </a:p>
        </p:txBody>
      </p:sp>
      <p:sp>
        <p:nvSpPr>
          <p:cNvPr id="3" name="Espace réservé de la date 2"/>
          <p:cNvSpPr>
            <a:spLocks noGrp="1"/>
          </p:cNvSpPr>
          <p:nvPr>
            <p:ph type="dt" sz="quarter" idx="1"/>
          </p:nvPr>
        </p:nvSpPr>
        <p:spPr>
          <a:xfrm>
            <a:off x="3863032" y="1"/>
            <a:ext cx="2955290" cy="496570"/>
          </a:xfrm>
          <a:prstGeom prst="rect">
            <a:avLst/>
          </a:prstGeom>
        </p:spPr>
        <p:txBody>
          <a:bodyPr vert="horz" lIns="95710" tIns="47855" rIns="95710" bIns="47855" rtlCol="0"/>
          <a:lstStyle>
            <a:lvl1pPr algn="r">
              <a:defRPr sz="1300"/>
            </a:lvl1pPr>
          </a:lstStyle>
          <a:p>
            <a:fld id="{52FFEA76-CEB9-4DD2-9F33-FECD32A15130}" type="datetimeFigureOut">
              <a:rPr lang="fr-FR" smtClean="0"/>
              <a:pPr/>
              <a:t>28/11/2013</a:t>
            </a:fld>
            <a:endParaRPr lang="fr-FR"/>
          </a:p>
        </p:txBody>
      </p:sp>
      <p:sp>
        <p:nvSpPr>
          <p:cNvPr id="4" name="Espace réservé du pied de page 3"/>
          <p:cNvSpPr>
            <a:spLocks noGrp="1"/>
          </p:cNvSpPr>
          <p:nvPr>
            <p:ph type="ftr" sz="quarter" idx="2"/>
          </p:nvPr>
        </p:nvSpPr>
        <p:spPr>
          <a:xfrm>
            <a:off x="0" y="9433107"/>
            <a:ext cx="2955290" cy="496570"/>
          </a:xfrm>
          <a:prstGeom prst="rect">
            <a:avLst/>
          </a:prstGeom>
        </p:spPr>
        <p:txBody>
          <a:bodyPr vert="horz" lIns="95710" tIns="47855" rIns="95710" bIns="47855"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63032" y="9433107"/>
            <a:ext cx="2955290" cy="496570"/>
          </a:xfrm>
          <a:prstGeom prst="rect">
            <a:avLst/>
          </a:prstGeom>
        </p:spPr>
        <p:txBody>
          <a:bodyPr vert="horz" lIns="95710" tIns="47855" rIns="95710" bIns="47855" rtlCol="0" anchor="b"/>
          <a:lstStyle>
            <a:lvl1pPr algn="r">
              <a:defRPr sz="1300"/>
            </a:lvl1pPr>
          </a:lstStyle>
          <a:p>
            <a:fld id="{532A63F0-5076-4B17-82A1-E0D0677F75B9}" type="slidenum">
              <a:rPr lang="fr-FR" smtClean="0"/>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5290" cy="496570"/>
          </a:xfrm>
          <a:prstGeom prst="rect">
            <a:avLst/>
          </a:prstGeom>
        </p:spPr>
        <p:txBody>
          <a:bodyPr vert="horz" lIns="95710" tIns="47855" rIns="95710" bIns="47855"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63032" y="1"/>
            <a:ext cx="2955290" cy="496570"/>
          </a:xfrm>
          <a:prstGeom prst="rect">
            <a:avLst/>
          </a:prstGeom>
        </p:spPr>
        <p:txBody>
          <a:bodyPr vert="horz" lIns="95710" tIns="47855" rIns="95710" bIns="47855" rtlCol="0"/>
          <a:lstStyle>
            <a:lvl1pPr algn="r" fontAlgn="auto">
              <a:spcBef>
                <a:spcPts val="0"/>
              </a:spcBef>
              <a:spcAft>
                <a:spcPts val="0"/>
              </a:spcAft>
              <a:defRPr sz="1300">
                <a:latin typeface="+mn-lt"/>
                <a:cs typeface="+mn-cs"/>
              </a:defRPr>
            </a:lvl1pPr>
          </a:lstStyle>
          <a:p>
            <a:pPr>
              <a:defRPr/>
            </a:pPr>
            <a:fld id="{A9D704AB-01FA-48FD-8B4F-59A99E48AE31}" type="datetimeFigureOut">
              <a:rPr lang="fr-FR"/>
              <a:pPr>
                <a:defRPr/>
              </a:pPr>
              <a:t>28/11/2013</a:t>
            </a:fld>
            <a:endParaRPr lang="fr-FR"/>
          </a:p>
        </p:txBody>
      </p:sp>
      <p:sp>
        <p:nvSpPr>
          <p:cNvPr id="4" name="Espace réservé de l'image des diapositives 3"/>
          <p:cNvSpPr>
            <a:spLocks noGrp="1" noRot="1" noChangeAspect="1"/>
          </p:cNvSpPr>
          <p:nvPr>
            <p:ph type="sldImg" idx="2"/>
          </p:nvPr>
        </p:nvSpPr>
        <p:spPr>
          <a:xfrm>
            <a:off x="928688" y="746125"/>
            <a:ext cx="4962525" cy="3722688"/>
          </a:xfrm>
          <a:prstGeom prst="rect">
            <a:avLst/>
          </a:prstGeom>
          <a:noFill/>
          <a:ln w="12700">
            <a:solidFill>
              <a:prstClr val="black"/>
            </a:solidFill>
          </a:ln>
        </p:spPr>
        <p:txBody>
          <a:bodyPr vert="horz" lIns="95710" tIns="47855" rIns="95710" bIns="47855" rtlCol="0" anchor="ctr"/>
          <a:lstStyle/>
          <a:p>
            <a:pPr lvl="0"/>
            <a:endParaRPr lang="fr-FR" noProof="0" smtClean="0"/>
          </a:p>
        </p:txBody>
      </p:sp>
      <p:sp>
        <p:nvSpPr>
          <p:cNvPr id="5" name="Espace réservé des commentaires 4"/>
          <p:cNvSpPr>
            <a:spLocks noGrp="1"/>
          </p:cNvSpPr>
          <p:nvPr>
            <p:ph type="body" sz="quarter" idx="3"/>
          </p:nvPr>
        </p:nvSpPr>
        <p:spPr>
          <a:xfrm>
            <a:off x="681990" y="4717415"/>
            <a:ext cx="5455920" cy="4469130"/>
          </a:xfrm>
          <a:prstGeom prst="rect">
            <a:avLst/>
          </a:prstGeom>
        </p:spPr>
        <p:txBody>
          <a:bodyPr vert="horz" lIns="95710" tIns="47855" rIns="95710" bIns="47855"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3107"/>
            <a:ext cx="2955290" cy="496570"/>
          </a:xfrm>
          <a:prstGeom prst="rect">
            <a:avLst/>
          </a:prstGeom>
        </p:spPr>
        <p:txBody>
          <a:bodyPr vert="horz" lIns="95710" tIns="47855" rIns="95710" bIns="47855"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63032" y="9433107"/>
            <a:ext cx="2955290" cy="496570"/>
          </a:xfrm>
          <a:prstGeom prst="rect">
            <a:avLst/>
          </a:prstGeom>
        </p:spPr>
        <p:txBody>
          <a:bodyPr vert="horz" lIns="95710" tIns="47855" rIns="95710" bIns="47855" rtlCol="0" anchor="b"/>
          <a:lstStyle>
            <a:lvl1pPr algn="r" fontAlgn="auto">
              <a:spcBef>
                <a:spcPts val="0"/>
              </a:spcBef>
              <a:spcAft>
                <a:spcPts val="0"/>
              </a:spcAft>
              <a:defRPr sz="1300">
                <a:latin typeface="+mn-lt"/>
                <a:cs typeface="+mn-cs"/>
              </a:defRPr>
            </a:lvl1pPr>
          </a:lstStyle>
          <a:p>
            <a:pPr>
              <a:defRPr/>
            </a:pPr>
            <a:fld id="{5F3B8AF1-55F0-4D8B-886C-33EE3471EFA1}"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Bonjour à tous,</a:t>
            </a:r>
          </a:p>
          <a:p>
            <a:pPr eaLnBrk="1" hangingPunct="1">
              <a:spcBef>
                <a:spcPct val="0"/>
              </a:spcBef>
            </a:pPr>
            <a:endParaRPr lang="fr-FR" dirty="0" smtClean="0"/>
          </a:p>
          <a:p>
            <a:pPr eaLnBrk="1" hangingPunct="1">
              <a:spcBef>
                <a:spcPct val="0"/>
              </a:spcBef>
            </a:pPr>
            <a:r>
              <a:rPr lang="fr-FR" dirty="0" smtClean="0"/>
              <a:t>Présentation : Sylvain PETEK, Chargé de Recherche à l’IRD en Chimie Marine depuis 2006, au sein de l’UMR7138 Systématique, Adaptation, Evolution, dans l’équipe Evolution moléculaire en milieux insulaires dirigée par le Dr Cécile Debitus.</a:t>
            </a:r>
          </a:p>
          <a:p>
            <a:pPr eaLnBrk="1" hangingPunct="1">
              <a:spcBef>
                <a:spcPct val="0"/>
              </a:spcBef>
            </a:pPr>
            <a:endParaRPr lang="fr-FR" dirty="0" smtClean="0"/>
          </a:p>
          <a:p>
            <a:pPr eaLnBrk="1" hangingPunct="1">
              <a:spcBef>
                <a:spcPct val="0"/>
              </a:spcBef>
            </a:pPr>
            <a:r>
              <a:rPr lang="fr-FR" dirty="0" smtClean="0"/>
              <a:t>Je vais vous parler du projet Cantharella dont je suis à l’origine, qui a été développé en interne par le Pôle Informatiqu</a:t>
            </a:r>
            <a:r>
              <a:rPr lang="fr-FR" baseline="0" dirty="0" smtClean="0"/>
              <a:t>e </a:t>
            </a:r>
            <a:r>
              <a:rPr lang="fr-FR" dirty="0" smtClean="0"/>
              <a:t>Scientifique de l’IRD Nouméa, dans le cadre du programme de financement SPIRALES de l’IRD.</a:t>
            </a:r>
          </a:p>
        </p:txBody>
      </p:sp>
      <p:sp>
        <p:nvSpPr>
          <p:cNvPr id="122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DB1D28-60E9-4CE7-9349-7EAE004461E9}"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finir, je tiens à remercier la Direction du Système d’information de l’IRD, qui a financé ce projet</a:t>
            </a:r>
          </a:p>
          <a:p>
            <a:pPr eaLnBrk="1" hangingPunct="1">
              <a:spcBef>
                <a:spcPct val="0"/>
              </a:spcBef>
            </a:pPr>
            <a:endParaRPr lang="fr-FR" dirty="0" smtClean="0"/>
          </a:p>
          <a:p>
            <a:pPr eaLnBrk="1" hangingPunct="1">
              <a:spcBef>
                <a:spcPct val="0"/>
              </a:spcBef>
            </a:pPr>
            <a:r>
              <a:rPr lang="fr-FR" dirty="0" smtClean="0"/>
              <a:t>L’équipe Informatique Scientifique de l’IRD Nouméa: Adrien avec qui j’ai conçu ce SI, Mickael qui a réalisé la veille et les choix technologiques, et enfin Alban qui a participé au développement de l’application</a:t>
            </a:r>
          </a:p>
          <a:p>
            <a:pPr eaLnBrk="1" hangingPunct="1">
              <a:spcBef>
                <a:spcPct val="0"/>
              </a:spcBef>
            </a:pPr>
            <a:endParaRPr lang="fr-FR" dirty="0" smtClean="0"/>
          </a:p>
          <a:p>
            <a:pPr eaLnBrk="1" hangingPunct="1">
              <a:spcBef>
                <a:spcPct val="0"/>
              </a:spcBef>
            </a:pPr>
            <a:r>
              <a:rPr lang="fr-FR" dirty="0" smtClean="0"/>
              <a:t>Je tiens également à remercier les nombreuses personnes qui ont contribuées de près ou de loin à faire avancer la réflexion</a:t>
            </a:r>
          </a:p>
          <a:p>
            <a:pPr eaLnBrk="1" hangingPunct="1">
              <a:spcBef>
                <a:spcPct val="0"/>
              </a:spcBef>
            </a:pPr>
            <a:endParaRPr lang="fr-FR" dirty="0" smtClean="0"/>
          </a:p>
        </p:txBody>
      </p:sp>
      <p:sp>
        <p:nvSpPr>
          <p:cNvPr id="174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2FEF63-B547-4C21-B2CB-3A6C343D3F6C}" type="slidenum">
              <a:rPr lang="fr-FR" smtClean="0"/>
              <a:pPr fontAlgn="base">
                <a:spcBef>
                  <a:spcPct val="0"/>
                </a:spcBef>
                <a:spcAft>
                  <a:spcPct val="0"/>
                </a:spcAft>
                <a:defRPr/>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74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32AF5-7751-43DF-BA5A-BB7BCAC5CB20}" type="slidenum">
              <a:rPr lang="fr-FR" smtClean="0"/>
              <a:pPr fontAlgn="base">
                <a:spcBef>
                  <a:spcPct val="0"/>
                </a:spcBef>
                <a:spcAft>
                  <a:spcPct val="0"/>
                </a:spcAft>
                <a:defRPr/>
              </a:pPr>
              <a:t>11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fr-FR" dirty="0" smtClean="0"/>
              <a:t>1) Les travaux menés sur les substances naturelles en général, et plus particulièrement celles provenant des organismes marins en ce qui me concerne, génèrent une quantité importante de données d’origine et de nature très variées:</a:t>
            </a:r>
          </a:p>
          <a:p>
            <a:pPr eaLnBrk="1" hangingPunct="1">
              <a:spcBef>
                <a:spcPct val="0"/>
              </a:spcBef>
            </a:pPr>
            <a:r>
              <a:rPr lang="fr-FR" dirty="0" smtClean="0"/>
              <a:t>Qui vont des données de terrain (point GPS, informations sur le milieu/biotope…) </a:t>
            </a:r>
          </a:p>
          <a:p>
            <a:pPr eaLnBrk="1" hangingPunct="1">
              <a:spcBef>
                <a:spcPct val="0"/>
              </a:spcBef>
            </a:pPr>
            <a:r>
              <a:rPr lang="fr-FR" dirty="0" smtClean="0"/>
              <a:t>En passant par des informations: </a:t>
            </a:r>
          </a:p>
          <a:p>
            <a:pPr eaLnBrk="1" hangingPunct="1">
              <a:spcBef>
                <a:spcPct val="0"/>
              </a:spcBef>
              <a:buFontTx/>
              <a:buChar char="-"/>
            </a:pPr>
            <a:r>
              <a:rPr lang="fr-FR" dirty="0" smtClean="0"/>
              <a:t> sur la taxonomie des organismes récoltés, leur habitat, leur répartition/abondance</a:t>
            </a:r>
          </a:p>
          <a:p>
            <a:pPr eaLnBrk="1" hangingPunct="1">
              <a:spcBef>
                <a:spcPct val="0"/>
              </a:spcBef>
              <a:buFontTx/>
              <a:buChar char="-"/>
            </a:pPr>
            <a:r>
              <a:rPr lang="fr-FR" dirty="0" smtClean="0"/>
              <a:t> sur la phylogénie moléculaire</a:t>
            </a:r>
          </a:p>
          <a:p>
            <a:pPr eaLnBrk="1" hangingPunct="1">
              <a:spcBef>
                <a:spcPct val="0"/>
              </a:spcBef>
              <a:buFontTx/>
              <a:buChar char="-"/>
            </a:pPr>
            <a:r>
              <a:rPr lang="fr-FR" dirty="0" smtClean="0"/>
              <a:t> sur les procédés chimiques utilisés pour analyser ou obtenir les molécules recherchées</a:t>
            </a:r>
          </a:p>
          <a:p>
            <a:pPr eaLnBrk="1" hangingPunct="1">
              <a:spcBef>
                <a:spcPct val="0"/>
              </a:spcBef>
            </a:pPr>
            <a:r>
              <a:rPr lang="fr-FR" dirty="0" smtClean="0"/>
              <a:t>Pour aller jusqu’aux criblage d’activité biologique</a:t>
            </a:r>
          </a:p>
          <a:p>
            <a:pPr eaLnBrk="1" hangingPunct="1">
              <a:spcBef>
                <a:spcPct val="0"/>
              </a:spcBef>
            </a:pPr>
            <a:endParaRPr lang="fr-FR" dirty="0" smtClean="0"/>
          </a:p>
          <a:p>
            <a:pPr eaLnBrk="1" hangingPunct="1">
              <a:spcBef>
                <a:spcPct val="0"/>
              </a:spcBef>
            </a:pPr>
            <a:r>
              <a:rPr lang="fr-FR" dirty="0" smtClean="0"/>
              <a:t>2) Ces travaux impliquent par conséquent une très grande pluridisciplinarité, faisant intervenir des collaborateurs multiples, géographiquement distants</a:t>
            </a:r>
          </a:p>
          <a:p>
            <a:pPr eaLnBrk="1" hangingPunct="1">
              <a:spcBef>
                <a:spcPct val="0"/>
              </a:spcBef>
            </a:pPr>
            <a:endParaRPr lang="fr-FR" dirty="0" smtClean="0"/>
          </a:p>
          <a:p>
            <a:pPr eaLnBrk="1" hangingPunct="1">
              <a:spcBef>
                <a:spcPct val="0"/>
              </a:spcBef>
            </a:pPr>
            <a:r>
              <a:rPr lang="fr-FR" dirty="0" smtClean="0"/>
              <a:t>3) Pour en revenir aux données, au final, seule une partie de ces dernières seront publiées et de ce fait accessibles et pérennisées.</a:t>
            </a:r>
          </a:p>
          <a:p>
            <a:pPr eaLnBrk="1" hangingPunct="1">
              <a:spcBef>
                <a:spcPct val="0"/>
              </a:spcBef>
            </a:pPr>
            <a:r>
              <a:rPr lang="fr-FR" dirty="0" smtClean="0"/>
              <a:t>Les données brutes publiées ou non risquent au fil du temps d’être inexploitables, voire perdues, alors qu’elles pourraient constituer un historique de ce qui a été fait, permettre d’avoir des observations sur le long terme, et offrir de nouvelles perspectives…</a:t>
            </a:r>
          </a:p>
          <a:p>
            <a:pPr eaLnBrk="1" hangingPunct="1">
              <a:spcBef>
                <a:spcPct val="0"/>
              </a:spcBef>
            </a:pPr>
            <a:endParaRPr lang="fr-FR" dirty="0" smtClean="0"/>
          </a:p>
          <a:p>
            <a:pPr eaLnBrk="1" hangingPunct="1">
              <a:spcBef>
                <a:spcPct val="0"/>
              </a:spcBef>
            </a:pPr>
            <a:r>
              <a:rPr lang="fr-FR" dirty="0" smtClean="0"/>
              <a:t>4) D’une manière générale l’exploitation des données se heurte régulièrement à l’hétérogénéité: des supports papier ou informatique, des formats de fichier ou encore dans la manière de saisir les données.</a:t>
            </a:r>
          </a:p>
          <a:p>
            <a:pPr eaLnBrk="1" hangingPunct="1">
              <a:spcBef>
                <a:spcPct val="0"/>
              </a:spcBef>
            </a:pPr>
            <a:endParaRPr lang="fr-FR" dirty="0" smtClean="0"/>
          </a:p>
          <a:p>
            <a:pPr eaLnBrk="1" hangingPunct="1">
              <a:spcBef>
                <a:spcPct val="0"/>
              </a:spcBef>
            </a:pPr>
            <a:r>
              <a:rPr lang="fr-FR" dirty="0" smtClean="0"/>
              <a:t>5) De ce fait ces données posent un certain nombre de </a:t>
            </a:r>
            <a:r>
              <a:rPr lang="fr-FR" dirty="0" err="1" smtClean="0"/>
              <a:t>pb</a:t>
            </a:r>
            <a:r>
              <a:rPr lang="fr-FR" dirty="0" smtClean="0"/>
              <a:t>:</a:t>
            </a:r>
          </a:p>
          <a:p>
            <a:pPr eaLnBrk="1" hangingPunct="1">
              <a:spcBef>
                <a:spcPct val="0"/>
              </a:spcBef>
              <a:buFontTx/>
              <a:buChar char="-"/>
            </a:pPr>
            <a:r>
              <a:rPr lang="fr-FR" dirty="0" smtClean="0"/>
              <a:t> Pour leur accès et leur partage, que ce soit dans le cadre d’un travail collaboratif , d’un suivi à long terme ou d’une restitution auprès des collectivités prospectées.</a:t>
            </a:r>
          </a:p>
          <a:p>
            <a:pPr eaLnBrk="1" hangingPunct="1">
              <a:spcBef>
                <a:spcPct val="0"/>
              </a:spcBef>
              <a:buFontTx/>
              <a:buChar char="-"/>
            </a:pPr>
            <a:r>
              <a:rPr lang="fr-FR" dirty="0" smtClean="0"/>
              <a:t> Pour leur actualisation</a:t>
            </a:r>
          </a:p>
          <a:p>
            <a:pPr eaLnBrk="1" hangingPunct="1">
              <a:spcBef>
                <a:spcPct val="0"/>
              </a:spcBef>
              <a:buFontTx/>
              <a:buChar char="-"/>
            </a:pPr>
            <a:r>
              <a:rPr lang="fr-FR" dirty="0" smtClean="0"/>
              <a:t> Pour les recouper, les analyser</a:t>
            </a:r>
          </a:p>
          <a:p>
            <a:pPr eaLnBrk="1" hangingPunct="1">
              <a:spcBef>
                <a:spcPct val="0"/>
              </a:spcBef>
              <a:buFontTx/>
              <a:buChar char="-"/>
            </a:pPr>
            <a:r>
              <a:rPr lang="fr-FR" dirty="0" smtClean="0"/>
              <a:t> Et enfin pour assurer leur pérennité à long terme</a:t>
            </a:r>
          </a:p>
        </p:txBody>
      </p:sp>
      <p:sp>
        <p:nvSpPr>
          <p:cNvPr id="133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901A38-54E0-4B17-8E11-7AB57AD3F253}"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objectifs que nous nous sommes fixés au travers de ce projet sont de:</a:t>
            </a:r>
          </a:p>
        </p:txBody>
      </p:sp>
      <p:sp>
        <p:nvSpPr>
          <p:cNvPr id="133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EFD72-7ECD-4ABE-96C5-C5E8F7D5ACDD}"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fr-FR" dirty="0" smtClean="0"/>
              <a:t>Le SI est structuré en </a:t>
            </a:r>
            <a:r>
              <a:rPr lang="fr-FR" dirty="0" smtClean="0"/>
              <a:t>5 </a:t>
            </a:r>
            <a:r>
              <a:rPr lang="fr-FR" dirty="0" smtClean="0"/>
              <a:t>« modules »:</a:t>
            </a:r>
          </a:p>
          <a:p>
            <a:pPr eaLnBrk="1" hangingPunct="1">
              <a:spcBef>
                <a:spcPct val="0"/>
              </a:spcBef>
              <a:buFontTx/>
              <a:buChar char="-"/>
            </a:pPr>
            <a:r>
              <a:rPr lang="fr-FR" dirty="0" smtClean="0"/>
              <a:t> </a:t>
            </a:r>
            <a:r>
              <a:rPr lang="fr-FR" u="sng" dirty="0" smtClean="0"/>
              <a:t>Récolte</a:t>
            </a:r>
            <a:r>
              <a:rPr lang="fr-FR" dirty="0" smtClean="0"/>
              <a:t>: </a:t>
            </a:r>
          </a:p>
          <a:p>
            <a:pPr eaLnBrk="1" hangingPunct="1">
              <a:spcBef>
                <a:spcPct val="0"/>
              </a:spcBef>
            </a:pPr>
            <a:r>
              <a:rPr lang="fr-FR" dirty="0" smtClean="0"/>
              <a:t>	Avec comme point d’entrée dans la base: la « Campagne » de récolte, par extension mission ou programme à partir de laquelle vont être géré les droits d’accès aux données.</a:t>
            </a:r>
          </a:p>
          <a:p>
            <a:pPr eaLnBrk="1" hangingPunct="1">
              <a:spcBef>
                <a:spcPct val="0"/>
              </a:spcBef>
            </a:pPr>
            <a:r>
              <a:rPr lang="fr-FR" dirty="0" smtClean="0"/>
              <a:t>	A cette campagne vont être rattaché des Stations de récolte, des Spécimens de références et enfin les lots ou échantillons récoltés</a:t>
            </a:r>
          </a:p>
          <a:p>
            <a:pPr eaLnBrk="1" hangingPunct="1">
              <a:spcBef>
                <a:spcPct val="0"/>
              </a:spcBef>
            </a:pPr>
            <a:endParaRPr lang="fr-FR" dirty="0" smtClean="0"/>
          </a:p>
          <a:p>
            <a:pPr eaLnBrk="1" hangingPunct="1">
              <a:spcBef>
                <a:spcPct val="0"/>
              </a:spcBef>
              <a:buFontTx/>
              <a:buChar char="-"/>
            </a:pPr>
            <a:r>
              <a:rPr lang="fr-FR" dirty="0" smtClean="0"/>
              <a:t> </a:t>
            </a:r>
            <a:r>
              <a:rPr lang="fr-FR" u="sng" dirty="0" smtClean="0"/>
              <a:t>Extraction</a:t>
            </a:r>
            <a:r>
              <a:rPr lang="fr-FR" dirty="0" smtClean="0"/>
              <a:t>: </a:t>
            </a:r>
          </a:p>
          <a:p>
            <a:pPr lvl="2" eaLnBrk="1" hangingPunct="1">
              <a:spcBef>
                <a:spcPct val="0"/>
              </a:spcBef>
            </a:pPr>
            <a:r>
              <a:rPr lang="fr-FR" dirty="0" smtClean="0"/>
              <a:t>Les lots récoltés vont alors subir des extractions chimiques, biologiques, suivant des méthodes préalablement saisies par l’administrateur, et ainsi délivrer les extraits correspondants.</a:t>
            </a:r>
          </a:p>
          <a:p>
            <a:pPr lvl="2" eaLnBrk="1" hangingPunct="1">
              <a:spcBef>
                <a:spcPct val="0"/>
              </a:spcBef>
            </a:pPr>
            <a:r>
              <a:rPr lang="fr-FR" dirty="0" smtClean="0"/>
              <a:t>Extraits pour lesquels il sera alors possible de procéder à des purifications ou un criblage d’activité biologique.</a:t>
            </a:r>
          </a:p>
          <a:p>
            <a:pPr lvl="2" eaLnBrk="1" hangingPunct="1">
              <a:spcBef>
                <a:spcPct val="0"/>
              </a:spcBef>
            </a:pPr>
            <a:endParaRPr lang="fr-FR" dirty="0" smtClean="0"/>
          </a:p>
          <a:p>
            <a:pPr eaLnBrk="1" hangingPunct="1">
              <a:spcBef>
                <a:spcPct val="0"/>
              </a:spcBef>
              <a:buFontTx/>
              <a:buChar char="-"/>
            </a:pPr>
            <a:r>
              <a:rPr lang="fr-FR" dirty="0" smtClean="0"/>
              <a:t> </a:t>
            </a:r>
            <a:r>
              <a:rPr lang="fr-FR" u="sng" dirty="0" smtClean="0"/>
              <a:t>Purification</a:t>
            </a:r>
            <a:r>
              <a:rPr lang="fr-FR" dirty="0" smtClean="0"/>
              <a:t>: </a:t>
            </a:r>
          </a:p>
          <a:p>
            <a:pPr eaLnBrk="1" hangingPunct="1">
              <a:spcBef>
                <a:spcPct val="0"/>
              </a:spcBef>
            </a:pPr>
            <a:r>
              <a:rPr lang="fr-FR" dirty="0" smtClean="0"/>
              <a:t>	Les extraits ou fractions obtenus subissent des purifications suivant des méthodes paramétrables préalablement saisies par l’administrateur. Les fractions ou molécules obtenues peuvent alors être testées sur différentes cibles biologiques.</a:t>
            </a:r>
          </a:p>
          <a:p>
            <a:pPr eaLnBrk="1" hangingPunct="1">
              <a:spcBef>
                <a:spcPct val="0"/>
              </a:spcBef>
            </a:pPr>
            <a:endParaRPr lang="fr-FR" dirty="0" smtClean="0"/>
          </a:p>
          <a:p>
            <a:pPr eaLnBrk="1" hangingPunct="1">
              <a:spcBef>
                <a:spcPct val="0"/>
              </a:spcBef>
              <a:buFontTx/>
              <a:buChar char="-"/>
            </a:pPr>
            <a:r>
              <a:rPr lang="fr-FR" u="sng" dirty="0" smtClean="0"/>
              <a:t>Tests biologiques</a:t>
            </a:r>
            <a:r>
              <a:rPr lang="fr-FR" dirty="0" smtClean="0"/>
              <a:t>:</a:t>
            </a:r>
          </a:p>
          <a:p>
            <a:pPr lvl="2" eaLnBrk="1" hangingPunct="1">
              <a:spcBef>
                <a:spcPct val="0"/>
              </a:spcBef>
            </a:pPr>
            <a:r>
              <a:rPr lang="fr-FR" dirty="0" smtClean="0"/>
              <a:t>Les méthodes de tests biologiques sont également préalablement saisies par l’administrateur.</a:t>
            </a:r>
          </a:p>
          <a:p>
            <a:pPr lvl="2" eaLnBrk="1" hangingPunct="1">
              <a:spcBef>
                <a:spcPct val="0"/>
              </a:spcBef>
            </a:pPr>
            <a:endParaRPr lang="fr-FR" dirty="0" smtClean="0"/>
          </a:p>
          <a:p>
            <a:pPr lvl="2" eaLnBrk="1" hangingPunct="1">
              <a:spcBef>
                <a:spcPct val="0"/>
              </a:spcBef>
            </a:pPr>
            <a:endParaRPr lang="fr-FR" dirty="0" smtClean="0"/>
          </a:p>
          <a:p>
            <a:pPr eaLnBrk="1" hangingPunct="1">
              <a:spcBef>
                <a:spcPct val="0"/>
              </a:spcBef>
              <a:buFontTx/>
              <a:buChar char="-"/>
            </a:pPr>
            <a:r>
              <a:rPr lang="fr-FR" dirty="0" smtClean="0"/>
              <a:t>Enfin, à terme l’objectif est d’avoir une interopérabilité avec d’autres SI, comme </a:t>
            </a:r>
            <a:r>
              <a:rPr lang="fr-FR" dirty="0" err="1" smtClean="0"/>
              <a:t>Lagplon</a:t>
            </a:r>
            <a:r>
              <a:rPr lang="fr-FR" dirty="0" smtClean="0"/>
              <a:t> du service plongée de Nouméa, ce qui nous éviterait une </a:t>
            </a:r>
            <a:r>
              <a:rPr lang="fr-FR" dirty="0" err="1" smtClean="0"/>
              <a:t>re</a:t>
            </a:r>
            <a:r>
              <a:rPr lang="fr-FR" dirty="0" smtClean="0"/>
              <a:t>-saisie de certaines informations de terrain, ou à une autre échelle avec le portail du GOPS, de l’</a:t>
            </a:r>
            <a:r>
              <a:rPr lang="fr-FR" dirty="0" err="1" smtClean="0"/>
              <a:t>écochimiothèque</a:t>
            </a:r>
            <a:r>
              <a:rPr lang="fr-FR" dirty="0" smtClean="0"/>
              <a:t> ou encore de la </a:t>
            </a:r>
            <a:r>
              <a:rPr lang="fr-FR" dirty="0" err="1" smtClean="0"/>
              <a:t>chimiothèque</a:t>
            </a:r>
            <a:r>
              <a:rPr lang="fr-FR" dirty="0" smtClean="0"/>
              <a:t> nationale par exemple.</a:t>
            </a:r>
          </a:p>
        </p:txBody>
      </p:sp>
      <p:sp>
        <p:nvSpPr>
          <p:cNvPr id="14340" name="Espace réservé du numéro de diapositive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onstantia" pitchFamily="18" charset="0"/>
              </a:defRPr>
            </a:lvl1pPr>
            <a:lvl2pPr marL="777642" indent="-299093">
              <a:defRPr>
                <a:solidFill>
                  <a:schemeClr val="tx1"/>
                </a:solidFill>
                <a:latin typeface="Constantia" pitchFamily="18" charset="0"/>
              </a:defRPr>
            </a:lvl2pPr>
            <a:lvl3pPr marL="1196374" indent="-239275">
              <a:defRPr>
                <a:solidFill>
                  <a:schemeClr val="tx1"/>
                </a:solidFill>
                <a:latin typeface="Constantia" pitchFamily="18" charset="0"/>
              </a:defRPr>
            </a:lvl3pPr>
            <a:lvl4pPr marL="1674924" indent="-239275">
              <a:defRPr>
                <a:solidFill>
                  <a:schemeClr val="tx1"/>
                </a:solidFill>
                <a:latin typeface="Constantia" pitchFamily="18" charset="0"/>
              </a:defRPr>
            </a:lvl4pPr>
            <a:lvl5pPr marL="2153473" indent="-239275">
              <a:defRPr>
                <a:solidFill>
                  <a:schemeClr val="tx1"/>
                </a:solidFill>
                <a:latin typeface="Constantia" pitchFamily="18" charset="0"/>
              </a:defRPr>
            </a:lvl5pPr>
            <a:lvl6pPr marL="2632022" indent="-239275" fontAlgn="base">
              <a:spcBef>
                <a:spcPct val="0"/>
              </a:spcBef>
              <a:spcAft>
                <a:spcPct val="0"/>
              </a:spcAft>
              <a:defRPr>
                <a:solidFill>
                  <a:schemeClr val="tx1"/>
                </a:solidFill>
                <a:latin typeface="Constantia" pitchFamily="18" charset="0"/>
              </a:defRPr>
            </a:lvl6pPr>
            <a:lvl7pPr marL="3110572" indent="-239275" fontAlgn="base">
              <a:spcBef>
                <a:spcPct val="0"/>
              </a:spcBef>
              <a:spcAft>
                <a:spcPct val="0"/>
              </a:spcAft>
              <a:defRPr>
                <a:solidFill>
                  <a:schemeClr val="tx1"/>
                </a:solidFill>
                <a:latin typeface="Constantia" pitchFamily="18" charset="0"/>
              </a:defRPr>
            </a:lvl7pPr>
            <a:lvl8pPr marL="3589121" indent="-239275" fontAlgn="base">
              <a:spcBef>
                <a:spcPct val="0"/>
              </a:spcBef>
              <a:spcAft>
                <a:spcPct val="0"/>
              </a:spcAft>
              <a:defRPr>
                <a:solidFill>
                  <a:schemeClr val="tx1"/>
                </a:solidFill>
                <a:latin typeface="Constantia" pitchFamily="18" charset="0"/>
              </a:defRPr>
            </a:lvl8pPr>
            <a:lvl9pPr marL="4067671" indent="-239275"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1A0479B1-A10A-4821-AA5A-BAE96844F140}" type="slidenum">
              <a:rPr lang="fr-FR" smtClean="0">
                <a:latin typeface="Calibri" pitchFamily="34" charset="0"/>
              </a:rPr>
              <a:pPr fontAlgn="base">
                <a:spcBef>
                  <a:spcPct val="0"/>
                </a:spcBef>
                <a:spcAft>
                  <a:spcPct val="0"/>
                </a:spcAft>
                <a:defRPr/>
              </a:pPr>
              <a:t>4</a:t>
            </a:fld>
            <a:endParaRPr lang="fr-F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Pour ce qui est du développement informatique, le SI repose sur les technologies open source Java Hibernate/Spring/Wicket et sur les technologies Postgres/Postgis pour la base de données. </a:t>
            </a:r>
          </a:p>
        </p:txBody>
      </p:sp>
      <p:sp>
        <p:nvSpPr>
          <p:cNvPr id="4" name="Espace réservé du numéro de diapositive 3"/>
          <p:cNvSpPr>
            <a:spLocks noGrp="1"/>
          </p:cNvSpPr>
          <p:nvPr>
            <p:ph type="sldNum" sz="quarter" idx="5"/>
          </p:nvPr>
        </p:nvSpPr>
        <p:spPr/>
        <p:txBody>
          <a:bodyPr/>
          <a:lstStyle/>
          <a:p>
            <a:pPr>
              <a:defRPr/>
            </a:pPr>
            <a:fld id="{D73163C8-5970-431D-A277-73ACF76C54A4}"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F3B8AF1-55F0-4D8B-886C-33EE3471EFA1}"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F3B8AF1-55F0-4D8B-886C-33EE3471EFA1}"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F3B8AF1-55F0-4D8B-886C-33EE3471EFA1}"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Comme nous venons de le voir, avec cette première version de Cantharella, nous avons atteint un certain nombre d’objectif que nous nous étions fixé à savoir:</a:t>
            </a:r>
          </a:p>
          <a:p>
            <a:pPr eaLnBrk="1" hangingPunct="1">
              <a:spcBef>
                <a:spcPct val="0"/>
              </a:spcBef>
              <a:buFontTx/>
              <a:buChar char="-"/>
            </a:pPr>
            <a:r>
              <a:rPr lang="fr-FR" dirty="0" smtClean="0"/>
              <a:t> Améliorer le travail collaboratif</a:t>
            </a:r>
          </a:p>
          <a:p>
            <a:pPr eaLnBrk="1" hangingPunct="1">
              <a:spcBef>
                <a:spcPct val="0"/>
              </a:spcBef>
              <a:buFontTx/>
              <a:buChar char="-"/>
            </a:pPr>
            <a:r>
              <a:rPr lang="fr-FR" dirty="0" smtClean="0"/>
              <a:t> partager les données de manière contrôlée</a:t>
            </a:r>
          </a:p>
          <a:p>
            <a:pPr eaLnBrk="1" hangingPunct="1">
              <a:spcBef>
                <a:spcPct val="0"/>
              </a:spcBef>
              <a:buFontTx/>
              <a:buChar char="-"/>
            </a:pPr>
            <a:r>
              <a:rPr lang="fr-FR" dirty="0" smtClean="0"/>
              <a:t> Assurer une traçabilité des processus de la récolte aux tests biologiques</a:t>
            </a:r>
          </a:p>
          <a:p>
            <a:pPr eaLnBrk="1" hangingPunct="1">
              <a:spcBef>
                <a:spcPct val="0"/>
              </a:spcBef>
              <a:buFontTx/>
              <a:buChar char="-"/>
            </a:pPr>
            <a:r>
              <a:rPr lang="fr-FR" dirty="0" smtClean="0"/>
              <a:t> Ainsi qu’une capitalisation des procédés </a:t>
            </a:r>
          </a:p>
          <a:p>
            <a:pPr eaLnBrk="1" hangingPunct="1">
              <a:spcBef>
                <a:spcPct val="0"/>
              </a:spcBef>
              <a:buFontTx/>
              <a:buChar char="-"/>
            </a:pPr>
            <a:endParaRPr lang="fr-FR" dirty="0" smtClean="0"/>
          </a:p>
          <a:p>
            <a:pPr eaLnBrk="1" hangingPunct="1">
              <a:spcBef>
                <a:spcPct val="0"/>
              </a:spcBef>
            </a:pPr>
            <a:r>
              <a:rPr lang="fr-FR" dirty="0" smtClean="0"/>
              <a:t>Pour la prochaine version du SI, nous souhaiterions réaliser les développements suivants:</a:t>
            </a:r>
          </a:p>
          <a:p>
            <a:pPr lvl="1">
              <a:lnSpc>
                <a:spcPct val="150000"/>
              </a:lnSpc>
              <a:spcBef>
                <a:spcPct val="0"/>
              </a:spcBef>
              <a:buFont typeface="Wingdings" pitchFamily="2" charset="2"/>
              <a:buChar char="Ø"/>
            </a:pPr>
            <a:r>
              <a:rPr lang="fr-CA" dirty="0" smtClean="0"/>
              <a:t> Mettre en place l’adjonction des documents avec leur métadonnée normée (Dublin </a:t>
            </a:r>
            <a:r>
              <a:rPr lang="fr-CA" dirty="0" err="1" smtClean="0"/>
              <a:t>Core</a:t>
            </a:r>
            <a:r>
              <a:rPr lang="fr-CA" dirty="0" smtClean="0"/>
              <a:t>)</a:t>
            </a:r>
          </a:p>
          <a:p>
            <a:pPr lvl="1">
              <a:lnSpc>
                <a:spcPct val="150000"/>
              </a:lnSpc>
              <a:spcBef>
                <a:spcPct val="0"/>
              </a:spcBef>
              <a:buFont typeface="Wingdings" pitchFamily="2" charset="2"/>
              <a:buChar char="Ø"/>
            </a:pPr>
            <a:r>
              <a:rPr lang="fr-CA" dirty="0" smtClean="0"/>
              <a:t> Créer les interfaces concernant les molécules isolées/identifiées</a:t>
            </a:r>
          </a:p>
          <a:p>
            <a:pPr lvl="1">
              <a:lnSpc>
                <a:spcPct val="150000"/>
              </a:lnSpc>
              <a:spcBef>
                <a:spcPct val="0"/>
              </a:spcBef>
              <a:buFont typeface="Wingdings" pitchFamily="2" charset="2"/>
              <a:buChar char="Ø"/>
            </a:pPr>
            <a:r>
              <a:rPr lang="fr-CA" dirty="0" smtClean="0"/>
              <a:t> Ajouter un dispositif de filtrage et de recherche avancée sur les données</a:t>
            </a:r>
          </a:p>
          <a:p>
            <a:pPr lvl="1">
              <a:lnSpc>
                <a:spcPct val="150000"/>
              </a:lnSpc>
              <a:spcBef>
                <a:spcPct val="0"/>
              </a:spcBef>
              <a:buFont typeface="Wingdings" pitchFamily="2" charset="2"/>
              <a:buChar char="Ø"/>
            </a:pPr>
            <a:r>
              <a:rPr lang="fr-CA" dirty="0" smtClean="0"/>
              <a:t> Affiner la gestion des droits, en ajoutant par exemple un modérateur de campagne</a:t>
            </a:r>
          </a:p>
          <a:p>
            <a:pPr lvl="1">
              <a:lnSpc>
                <a:spcPct val="150000"/>
              </a:lnSpc>
              <a:spcBef>
                <a:spcPct val="0"/>
              </a:spcBef>
              <a:buFont typeface="Wingdings" pitchFamily="2" charset="2"/>
              <a:buChar char="Ø"/>
            </a:pPr>
            <a:r>
              <a:rPr lang="fr-CA" dirty="0" smtClean="0"/>
              <a:t> Améliorer l’ergonomie des interfaces de consultation</a:t>
            </a:r>
          </a:p>
          <a:p>
            <a:pPr lvl="1">
              <a:lnSpc>
                <a:spcPct val="150000"/>
              </a:lnSpc>
              <a:spcBef>
                <a:spcPct val="0"/>
              </a:spcBef>
              <a:buFont typeface="Wingdings" pitchFamily="2" charset="2"/>
              <a:buChar char="Ø"/>
            </a:pPr>
            <a:r>
              <a:rPr lang="fr-CA" dirty="0" smtClean="0"/>
              <a:t> Mettre en place l’interopérabilité avec d’autres SI</a:t>
            </a:r>
          </a:p>
        </p:txBody>
      </p:sp>
      <p:sp>
        <p:nvSpPr>
          <p:cNvPr id="153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32EC70-482F-41B8-AD4A-88E3A8A1B273}" type="slidenum">
              <a:rPr lang="fr-FR" smtClean="0"/>
              <a:pPr fontAlgn="base">
                <a:spcBef>
                  <a:spcPct val="0"/>
                </a:spcBef>
                <a:spcAft>
                  <a:spcPct val="0"/>
                </a:spcAft>
                <a:defRPr/>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27AADDEA-33BB-40F2-BB79-4C4E33FDF57F}" type="datetime1">
              <a:rPr lang="fr-FR"/>
              <a:pPr>
                <a:defRPr/>
              </a:pPr>
              <a:t>28/11/2013</a:t>
            </a:fld>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9350F662-5095-40D9-90D9-2284CF601E9F}"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CB91E27D-3726-4C65-B541-AF27BAC329DE}" type="datetime1">
              <a:rPr lang="fr-FR"/>
              <a:pPr>
                <a:defRPr/>
              </a:pPr>
              <a:t>28/11/2013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11AA6701-69D3-4107-95A6-6CAF04B695C1}" type="slidenum">
              <a:rPr lang="fr-FR"/>
              <a:pPr>
                <a:defRPr/>
              </a:pPr>
              <a:t>‹N°›</a:t>
            </a:fld>
            <a:endParaRPr lang="fr-F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A1ECA0F3-3E9F-4452-A68F-648DAEC27985}" type="datetime1">
              <a:rPr lang="fr-FR"/>
              <a:pPr>
                <a:defRPr/>
              </a:pPr>
              <a:t>28/11/2013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841A8873-3255-403D-9A21-29140A26DE37}" type="slidenum">
              <a:rPr lang="fr-FR"/>
              <a:pPr>
                <a:defRPr/>
              </a:pPr>
              <a:t>‹N°›</a:t>
            </a:fld>
            <a:endParaRPr 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18336347-0A1E-489E-8B81-D37045D312CF}" type="datetime1">
              <a:rPr lang="fr-FR"/>
              <a:pPr>
                <a:defRPr/>
              </a:pPr>
              <a:t>28/11/2013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8ADB59FB-092F-41C9-9DA8-75F204242F65}" type="slidenum">
              <a:rPr lang="fr-FR"/>
              <a:pPr>
                <a:defRPr/>
              </a:pPr>
              <a:t>‹N°›</a:t>
            </a:fld>
            <a:endParaRPr lang="fr-F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3A8AF01-0B55-469A-81B7-EF1F13359D94}" type="datetime1">
              <a:rPr lang="fr-FR"/>
              <a:pPr>
                <a:defRPr/>
              </a:pPr>
              <a:t>28/11/2013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F64BCBB-E1A3-4B20-B8DF-2735DB9C52F3}"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855C8F06-C10D-43F0-B9C2-DEDE82B9B712}" type="datetime1">
              <a:rPr lang="fr-FR"/>
              <a:pPr>
                <a:defRPr/>
              </a:pPr>
              <a:t>28/11/2013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82F5DD6A-44D4-4339-9EE8-D0289B68D5D2}" type="slidenum">
              <a:rPr lang="fr-FR"/>
              <a:pPr>
                <a:defRPr/>
              </a:pPr>
              <a:t>‹N°›</a:t>
            </a:fld>
            <a:endParaRPr lang="fr-F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67B52B94-3FDF-4C44-92D6-E29467FC8000}" type="datetime1">
              <a:rPr lang="fr-FR"/>
              <a:pPr>
                <a:defRPr/>
              </a:pPr>
              <a:t>28/11/2013</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EEA3483F-9167-47EA-B751-0666C1546688}" type="slidenum">
              <a:rPr lang="fr-FR"/>
              <a:pPr>
                <a:defRPr/>
              </a:pPr>
              <a:t>‹N°›</a:t>
            </a:fld>
            <a:endParaRPr lang="fr-F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3E810079-D41E-4DBF-95E6-D610FB9F2C8A}" type="datetime1">
              <a:rPr lang="fr-FR"/>
              <a:pPr>
                <a:defRPr/>
              </a:pPr>
              <a:t>28/11/2013</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262B56E0-E8F6-46CF-BE93-69A65691B604}" type="slidenum">
              <a:rPr lang="fr-FR"/>
              <a:pPr>
                <a:defRPr/>
              </a:pPr>
              <a:t>‹N°›</a:t>
            </a:fld>
            <a:endParaRPr lang="fr-F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8EE7E4F5-D509-49DA-B334-E4D3781CBB4E}" type="datetime1">
              <a:rPr lang="fr-FR"/>
              <a:pPr>
                <a:defRPr/>
              </a:pPr>
              <a:t>28/11/2013</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ED7E6A9E-5194-4836-95FF-A172E54CA261}" type="slidenum">
              <a:rPr lang="fr-FR"/>
              <a:pPr>
                <a:defRPr/>
              </a:pPr>
              <a:t>‹N°›</a:t>
            </a:fld>
            <a:endParaRPr lang="fr-F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2CE26E57-E69D-47B1-978F-9131A23FCCB9}" type="datetime1">
              <a:rPr lang="fr-FR"/>
              <a:pPr>
                <a:defRPr/>
              </a:pPr>
              <a:t>28/11/2013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67DF0F3C-155B-4D68-8D77-5377056F627E}" type="slidenum">
              <a:rPr lang="fr-FR"/>
              <a:pPr>
                <a:defRPr/>
              </a:pPr>
              <a:t>‹N°›</a:t>
            </a:fld>
            <a:endParaRPr lang="fr-F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F0FC58A9-2487-4FB9-A4E7-5CF4C1C706DF}" type="datetime1">
              <a:rPr lang="fr-FR"/>
              <a:pPr>
                <a:defRPr/>
              </a:pPr>
              <a:t>28/11/2013</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612F88C6-55E5-4A9F-A578-FB9A77B237D4}" type="slidenum">
              <a:rPr lang="fr-FR"/>
              <a:pPr>
                <a:defRPr/>
              </a:pPr>
              <a:t>‹N°›</a:t>
            </a:fld>
            <a:endParaRPr lang="fr-F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2"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2053"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1B69071-D9D2-4FA5-A81E-7F4749C313D3}" type="datetime1">
              <a:rPr lang="fr-FR"/>
              <a:pPr>
                <a:defRPr/>
              </a:pPr>
              <a:t>28/11/2013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669DB89-5591-49F7-A10E-2B923A5F2023}" type="slidenum">
              <a:rPr lang="fr-FR"/>
              <a:pPr>
                <a:defRPr/>
              </a:pPr>
              <a:t>‹N°›</a:t>
            </a:fld>
            <a:endParaRPr lang="fr-FR"/>
          </a:p>
        </p:txBody>
      </p:sp>
      <p:grpSp>
        <p:nvGrpSpPr>
          <p:cNvPr id="2057"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spd="med"/>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jpeg"/><Relationship Id="rId18" Type="http://schemas.openxmlformats.org/officeDocument/2006/relationships/image" Target="../media/image19.png"/><Relationship Id="rId3" Type="http://schemas.openxmlformats.org/officeDocument/2006/relationships/notesSlide" Target="../notesSlides/notesSlide2.xml"/><Relationship Id="rId21" Type="http://schemas.openxmlformats.org/officeDocument/2006/relationships/image" Target="../media/image22.png"/><Relationship Id="rId7" Type="http://schemas.openxmlformats.org/officeDocument/2006/relationships/image" Target="../media/image9.wmf"/><Relationship Id="rId12" Type="http://schemas.openxmlformats.org/officeDocument/2006/relationships/image" Target="../media/image14.jpeg"/><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oleObject" Target="../embeddings/Feuille_Microsoft_Office_Excel_97-20031.xls"/><Relationship Id="rId10" Type="http://schemas.openxmlformats.org/officeDocument/2006/relationships/image" Target="../media/image12.jpe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pPr>
              <a:defRPr/>
            </a:pPr>
            <a:fld id="{D0A816C8-A306-4A51-8E8C-C7FA399CA625}" type="slidenum">
              <a:rPr lang="fr-FR" smtClean="0"/>
              <a:pPr>
                <a:defRPr/>
              </a:pPr>
              <a:t>1</a:t>
            </a:fld>
            <a:endParaRPr lang="fr-FR"/>
          </a:p>
        </p:txBody>
      </p:sp>
      <p:sp>
        <p:nvSpPr>
          <p:cNvPr id="14344" name="ZoneTexte 4"/>
          <p:cNvSpPr txBox="1">
            <a:spLocks noChangeArrowheads="1"/>
          </p:cNvSpPr>
          <p:nvPr/>
        </p:nvSpPr>
        <p:spPr bwMode="auto">
          <a:xfrm>
            <a:off x="0" y="5965825"/>
            <a:ext cx="3346365" cy="892552"/>
          </a:xfrm>
          <a:prstGeom prst="rect">
            <a:avLst/>
          </a:prstGeom>
          <a:noFill/>
          <a:ln w="9525">
            <a:noFill/>
            <a:miter lim="800000"/>
            <a:headEnd/>
            <a:tailEnd/>
          </a:ln>
        </p:spPr>
        <p:txBody>
          <a:bodyPr wrap="none">
            <a:spAutoFit/>
          </a:bodyPr>
          <a:lstStyle/>
          <a:p>
            <a:r>
              <a:rPr lang="fr-FR" sz="1600" b="1" dirty="0">
                <a:solidFill>
                  <a:schemeClr val="bg1"/>
                </a:solidFill>
                <a:latin typeface="Calibri" pitchFamily="34" charset="0"/>
              </a:rPr>
              <a:t>Dr Sylvain PETEK </a:t>
            </a:r>
          </a:p>
          <a:p>
            <a:r>
              <a:rPr lang="fr-FR" sz="1200" i="1" dirty="0">
                <a:solidFill>
                  <a:schemeClr val="bg1"/>
                </a:solidFill>
                <a:latin typeface="Calibri" pitchFamily="34" charset="0"/>
              </a:rPr>
              <a:t>Equipe </a:t>
            </a:r>
            <a:r>
              <a:rPr lang="fr-FR" sz="1200" i="1" dirty="0" smtClean="0">
                <a:solidFill>
                  <a:schemeClr val="bg1"/>
                </a:solidFill>
                <a:latin typeface="Calibri" pitchFamily="34" charset="0"/>
              </a:rPr>
              <a:t>Etude Intégrée des Métabolites Secondaires</a:t>
            </a:r>
            <a:endParaRPr lang="fr-FR" sz="1200" i="1" dirty="0">
              <a:solidFill>
                <a:schemeClr val="bg1"/>
              </a:solidFill>
              <a:latin typeface="Calibri" pitchFamily="34" charset="0"/>
            </a:endParaRPr>
          </a:p>
          <a:p>
            <a:r>
              <a:rPr lang="fr-FR" sz="1200" i="1" dirty="0">
                <a:solidFill>
                  <a:schemeClr val="bg1"/>
                </a:solidFill>
                <a:latin typeface="Calibri" pitchFamily="34" charset="0"/>
              </a:rPr>
              <a:t>UMR </a:t>
            </a:r>
            <a:r>
              <a:rPr lang="fr-FR" sz="1200" i="1" dirty="0" smtClean="0">
                <a:solidFill>
                  <a:schemeClr val="bg1"/>
                </a:solidFill>
                <a:latin typeface="Calibri" pitchFamily="34" charset="0"/>
              </a:rPr>
              <a:t>241</a:t>
            </a:r>
            <a:endParaRPr lang="fr-FR" sz="1200" i="1" dirty="0">
              <a:solidFill>
                <a:schemeClr val="bg1"/>
              </a:solidFill>
              <a:latin typeface="Calibri" pitchFamily="34" charset="0"/>
            </a:endParaRPr>
          </a:p>
          <a:p>
            <a:r>
              <a:rPr lang="fr-FR" sz="1200" b="1" i="1" dirty="0" smtClean="0">
                <a:solidFill>
                  <a:schemeClr val="bg1"/>
                </a:solidFill>
                <a:latin typeface="Calibri" pitchFamily="34" charset="0"/>
              </a:rPr>
              <a:t>Ecosystèmes Insulaires Océaniens</a:t>
            </a:r>
            <a:endParaRPr lang="fr-FR" sz="1200" b="1" i="1" dirty="0">
              <a:solidFill>
                <a:schemeClr val="bg1"/>
              </a:solidFill>
              <a:latin typeface="Calibri" pitchFamily="34" charset="0"/>
            </a:endParaRPr>
          </a:p>
        </p:txBody>
      </p:sp>
      <p:sp>
        <p:nvSpPr>
          <p:cNvPr id="14345" name="ZoneTexte 4"/>
          <p:cNvSpPr txBox="1">
            <a:spLocks noChangeArrowheads="1"/>
          </p:cNvSpPr>
          <p:nvPr/>
        </p:nvSpPr>
        <p:spPr bwMode="auto">
          <a:xfrm>
            <a:off x="4852988" y="5965825"/>
            <a:ext cx="4291012" cy="892175"/>
          </a:xfrm>
          <a:prstGeom prst="rect">
            <a:avLst/>
          </a:prstGeom>
          <a:noFill/>
          <a:ln w="9525">
            <a:noFill/>
            <a:miter lim="800000"/>
            <a:headEnd/>
            <a:tailEnd/>
          </a:ln>
        </p:spPr>
        <p:txBody>
          <a:bodyPr wrap="none">
            <a:spAutoFit/>
          </a:bodyPr>
          <a:lstStyle/>
          <a:p>
            <a:pPr algn="r"/>
            <a:r>
              <a:rPr lang="fr-FR" sz="1600" b="1">
                <a:solidFill>
                  <a:schemeClr val="bg1"/>
                </a:solidFill>
                <a:latin typeface="Calibri" pitchFamily="34" charset="0"/>
              </a:rPr>
              <a:t>Adrien CHEYPE</a:t>
            </a:r>
          </a:p>
          <a:p>
            <a:pPr algn="r"/>
            <a:r>
              <a:rPr lang="fr-FR" sz="1200" i="1">
                <a:solidFill>
                  <a:schemeClr val="bg1"/>
                </a:solidFill>
                <a:latin typeface="Calibri" pitchFamily="34" charset="0"/>
              </a:rPr>
              <a:t>Ingénieur en Systèmes d'Information</a:t>
            </a:r>
          </a:p>
          <a:p>
            <a:pPr algn="r"/>
            <a:r>
              <a:rPr lang="fr-FR" sz="1200" i="1">
                <a:solidFill>
                  <a:schemeClr val="bg1"/>
                </a:solidFill>
                <a:latin typeface="Calibri" pitchFamily="34" charset="0"/>
              </a:rPr>
              <a:t>Pôle « Informatique Scientifique et Appui aux Partenaires du Sud »</a:t>
            </a:r>
          </a:p>
          <a:p>
            <a:pPr algn="r"/>
            <a:r>
              <a:rPr lang="fr-FR" sz="1200" b="1" i="1">
                <a:solidFill>
                  <a:schemeClr val="bg1"/>
                </a:solidFill>
                <a:latin typeface="Calibri" pitchFamily="34" charset="0"/>
              </a:rPr>
              <a:t>IRD-DSI Nouméa</a:t>
            </a:r>
          </a:p>
        </p:txBody>
      </p:sp>
      <p:pic>
        <p:nvPicPr>
          <p:cNvPr id="14343" name="Picture 11" descr="C:\Users\SPETEK\Desktop\cantharella.jpg"/>
          <p:cNvPicPr>
            <a:picLocks noChangeAspect="1" noChangeArrowheads="1"/>
          </p:cNvPicPr>
          <p:nvPr/>
        </p:nvPicPr>
        <p:blipFill>
          <a:blip r:embed="rId3" cstate="print"/>
          <a:srcRect l="2042" t="1903" r="2042" b="2956"/>
          <a:stretch>
            <a:fillRect/>
          </a:stretch>
        </p:blipFill>
        <p:spPr bwMode="auto">
          <a:xfrm>
            <a:off x="2107867" y="764704"/>
            <a:ext cx="4787900" cy="5092700"/>
          </a:xfrm>
          <a:prstGeom prst="rect">
            <a:avLst/>
          </a:prstGeom>
          <a:noFill/>
          <a:ln w="9525">
            <a:noFill/>
            <a:miter lim="800000"/>
            <a:headEnd/>
            <a:tailEnd/>
          </a:ln>
        </p:spPr>
      </p:pic>
      <p:pic>
        <p:nvPicPr>
          <p:cNvPr id="3073" name="Picture 1" descr="C:\Users\Sylvain\Documents\IRD\Administratif-Labo\Logos\Logo UMR EIO 2013.png"/>
          <p:cNvPicPr>
            <a:picLocks noChangeAspect="1" noChangeArrowheads="1"/>
          </p:cNvPicPr>
          <p:nvPr/>
        </p:nvPicPr>
        <p:blipFill>
          <a:blip r:embed="rId4" cstate="print"/>
          <a:srcRect/>
          <a:stretch>
            <a:fillRect/>
          </a:stretch>
        </p:blipFill>
        <p:spPr bwMode="auto">
          <a:xfrm>
            <a:off x="253345" y="5316413"/>
            <a:ext cx="905597" cy="540991"/>
          </a:xfrm>
          <a:prstGeom prst="rect">
            <a:avLst/>
          </a:prstGeom>
          <a:noFill/>
        </p:spPr>
      </p:pic>
      <p:pic>
        <p:nvPicPr>
          <p:cNvPr id="3074" name="Picture 2" descr="C:\Users\Sylvain\Documents\IRD\Administratif-Labo\Logos\LogIRD-100.jpg"/>
          <p:cNvPicPr>
            <a:picLocks noChangeAspect="1" noChangeArrowheads="1"/>
          </p:cNvPicPr>
          <p:nvPr/>
        </p:nvPicPr>
        <p:blipFill>
          <a:blip r:embed="rId5" cstate="print"/>
          <a:srcRect/>
          <a:stretch>
            <a:fillRect/>
          </a:stretch>
        </p:blipFill>
        <p:spPr bwMode="auto">
          <a:xfrm>
            <a:off x="8030209" y="5413976"/>
            <a:ext cx="860446" cy="443428"/>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764704"/>
            <a:ext cx="9144000" cy="3431709"/>
          </a:xfrm>
          <a:prstGeom prst="rect">
            <a:avLst/>
          </a:prstGeom>
          <a:noFill/>
        </p:spPr>
        <p:txBody>
          <a:bodyPr wrap="square">
            <a:spAutoFit/>
          </a:bodyPr>
          <a:lstStyle/>
          <a:p>
            <a:pPr lvl="1" fontAlgn="auto">
              <a:spcBef>
                <a:spcPts val="0"/>
              </a:spcBef>
              <a:spcAft>
                <a:spcPts val="0"/>
              </a:spcAft>
              <a:buFont typeface="Wingdings" pitchFamily="2" charset="2"/>
              <a:buChar char="Ø"/>
              <a:defRPr/>
            </a:pPr>
            <a:r>
              <a:rPr lang="fr-FR" dirty="0">
                <a:latin typeface="+mj-lt"/>
                <a:cs typeface="+mn-cs"/>
              </a:rPr>
              <a:t> </a:t>
            </a:r>
            <a:r>
              <a:rPr lang="fr-FR" dirty="0" smtClean="0">
                <a:latin typeface="+mj-lt"/>
                <a:cs typeface="+mn-cs"/>
              </a:rPr>
              <a:t>Financements: </a:t>
            </a:r>
            <a:r>
              <a:rPr lang="fr-FR" dirty="0" smtClean="0">
                <a:latin typeface="+mj-lt"/>
                <a:cs typeface="+mn-cs"/>
              </a:rPr>
              <a:t>Appels à projets SPIRALES </a:t>
            </a:r>
            <a:r>
              <a:rPr lang="fr-FR" dirty="0">
                <a:latin typeface="+mj-lt"/>
                <a:cs typeface="+mn-cs"/>
              </a:rPr>
              <a:t>- DSI </a:t>
            </a:r>
            <a:r>
              <a:rPr lang="fr-FR" dirty="0" smtClean="0">
                <a:latin typeface="+mj-lt"/>
                <a:cs typeface="+mn-cs"/>
              </a:rPr>
              <a:t>et </a:t>
            </a:r>
            <a:r>
              <a:rPr lang="fr-FR" dirty="0" smtClean="0">
                <a:latin typeface="+mj-lt"/>
                <a:cs typeface="+mn-cs"/>
              </a:rPr>
              <a:t>DVS de </a:t>
            </a:r>
            <a:r>
              <a:rPr lang="fr-FR" dirty="0" smtClean="0">
                <a:latin typeface="+mj-lt"/>
                <a:cs typeface="+mn-cs"/>
              </a:rPr>
              <a:t>l’IRD </a:t>
            </a:r>
            <a:endParaRPr lang="fr-FR" dirty="0">
              <a:latin typeface="+mj-lt"/>
              <a:cs typeface="+mn-cs"/>
            </a:endParaRPr>
          </a:p>
          <a:p>
            <a:pPr lvl="1" fontAlgn="auto">
              <a:spcBef>
                <a:spcPts val="0"/>
              </a:spcBef>
              <a:spcAft>
                <a:spcPts val="0"/>
              </a:spcAft>
              <a:defRPr/>
            </a:pPr>
            <a:endParaRPr lang="fr-FR" sz="1000" dirty="0">
              <a:latin typeface="+mj-lt"/>
              <a:cs typeface="+mn-cs"/>
            </a:endParaRPr>
          </a:p>
          <a:p>
            <a:pPr lvl="1" fontAlgn="auto">
              <a:lnSpc>
                <a:spcPct val="150000"/>
              </a:lnSpc>
              <a:spcBef>
                <a:spcPts val="0"/>
              </a:spcBef>
              <a:spcAft>
                <a:spcPts val="0"/>
              </a:spcAft>
              <a:buFont typeface="Wingdings" pitchFamily="2" charset="2"/>
              <a:buChar char="Ø"/>
              <a:defRPr/>
            </a:pPr>
            <a:r>
              <a:rPr lang="fr-FR" dirty="0">
                <a:latin typeface="+mj-lt"/>
                <a:cs typeface="+mn-cs"/>
              </a:rPr>
              <a:t> Conception-Développements informatique: </a:t>
            </a:r>
            <a:endParaRPr lang="fr-FR" dirty="0" smtClean="0">
              <a:latin typeface="+mj-lt"/>
              <a:cs typeface="+mn-cs"/>
            </a:endParaRPr>
          </a:p>
          <a:p>
            <a:pPr lvl="2" fontAlgn="auto">
              <a:lnSpc>
                <a:spcPct val="150000"/>
              </a:lnSpc>
              <a:spcBef>
                <a:spcPts val="0"/>
              </a:spcBef>
              <a:spcAft>
                <a:spcPts val="0"/>
              </a:spcAft>
              <a:buFont typeface="Arial" pitchFamily="34" charset="0"/>
              <a:buChar char="•"/>
              <a:defRPr/>
            </a:pPr>
            <a:r>
              <a:rPr lang="fr-FR" dirty="0">
                <a:latin typeface="+mj-lt"/>
                <a:cs typeface="+mn-cs"/>
              </a:rPr>
              <a:t> </a:t>
            </a:r>
            <a:r>
              <a:rPr lang="fr-FR" dirty="0" smtClean="0">
                <a:latin typeface="+mj-lt"/>
                <a:cs typeface="+mn-cs"/>
              </a:rPr>
              <a:t>Sylvain </a:t>
            </a:r>
            <a:r>
              <a:rPr lang="fr-FR" dirty="0" err="1" smtClean="0">
                <a:latin typeface="+mj-lt"/>
                <a:cs typeface="+mn-cs"/>
              </a:rPr>
              <a:t>Petek</a:t>
            </a:r>
            <a:r>
              <a:rPr lang="fr-FR" dirty="0" smtClean="0">
                <a:latin typeface="+mj-lt"/>
                <a:cs typeface="+mn-cs"/>
              </a:rPr>
              <a:t> </a:t>
            </a:r>
            <a:r>
              <a:rPr lang="fr-FR" i="1" dirty="0" smtClean="0">
                <a:solidFill>
                  <a:schemeClr val="bg1">
                    <a:lumMod val="65000"/>
                  </a:schemeClr>
                </a:solidFill>
                <a:latin typeface="+mj-lt"/>
                <a:cs typeface="+mn-cs"/>
              </a:rPr>
              <a:t>(porteur du </a:t>
            </a:r>
            <a:r>
              <a:rPr lang="fr-FR" i="1" dirty="0" smtClean="0">
                <a:solidFill>
                  <a:schemeClr val="bg1">
                    <a:lumMod val="65000"/>
                  </a:schemeClr>
                </a:solidFill>
                <a:latin typeface="+mj-lt"/>
                <a:cs typeface="+mn-cs"/>
              </a:rPr>
              <a:t>projet/conception/administrateur </a:t>
            </a:r>
            <a:r>
              <a:rPr lang="fr-FR" i="1" dirty="0" smtClean="0">
                <a:solidFill>
                  <a:schemeClr val="bg1">
                    <a:lumMod val="65000"/>
                  </a:schemeClr>
                </a:solidFill>
                <a:latin typeface="+mj-lt"/>
                <a:cs typeface="+mn-cs"/>
              </a:rPr>
              <a:t>du SI)</a:t>
            </a:r>
          </a:p>
          <a:p>
            <a:pPr marL="630238" lvl="2" fontAlgn="auto">
              <a:lnSpc>
                <a:spcPct val="150000"/>
              </a:lnSpc>
              <a:spcBef>
                <a:spcPts val="0"/>
              </a:spcBef>
              <a:spcAft>
                <a:spcPts val="0"/>
              </a:spcAft>
              <a:buFont typeface="Wingdings" pitchFamily="2" charset="2"/>
              <a:buChar char="v"/>
              <a:defRPr/>
            </a:pPr>
            <a:r>
              <a:rPr lang="fr-FR" dirty="0" smtClean="0">
                <a:latin typeface="+mj-lt"/>
                <a:cs typeface="+mn-cs"/>
              </a:rPr>
              <a:t> </a:t>
            </a:r>
            <a:r>
              <a:rPr lang="fr-FR" dirty="0" smtClean="0">
                <a:latin typeface="+mj-lt"/>
                <a:cs typeface="+mn-cs"/>
              </a:rPr>
              <a:t>Pool Informatique </a:t>
            </a:r>
            <a:r>
              <a:rPr lang="fr-FR" dirty="0" smtClean="0">
                <a:latin typeface="+mj-lt"/>
                <a:cs typeface="+mn-cs"/>
              </a:rPr>
              <a:t>S</a:t>
            </a:r>
            <a:r>
              <a:rPr lang="fr-FR" dirty="0" smtClean="0">
                <a:latin typeface="+mj-lt"/>
                <a:cs typeface="+mn-cs"/>
              </a:rPr>
              <a:t>cientifique </a:t>
            </a:r>
            <a:r>
              <a:rPr lang="fr-FR" dirty="0">
                <a:latin typeface="+mj-lt"/>
                <a:cs typeface="+mn-cs"/>
              </a:rPr>
              <a:t>– IRD Nouméa</a:t>
            </a:r>
          </a:p>
          <a:p>
            <a:pPr lvl="2" fontAlgn="auto">
              <a:spcBef>
                <a:spcPts val="0"/>
              </a:spcBef>
              <a:spcAft>
                <a:spcPts val="0"/>
              </a:spcAft>
              <a:buFont typeface="Arial" pitchFamily="34" charset="0"/>
              <a:buChar char="•"/>
              <a:defRPr/>
            </a:pPr>
            <a:r>
              <a:rPr lang="fr-FR" dirty="0">
                <a:latin typeface="+mj-lt"/>
                <a:cs typeface="+mn-cs"/>
              </a:rPr>
              <a:t> Adrien Cheype </a:t>
            </a:r>
            <a:r>
              <a:rPr lang="fr-FR" i="1" dirty="0">
                <a:solidFill>
                  <a:schemeClr val="bg1">
                    <a:lumMod val="65000"/>
                  </a:schemeClr>
                </a:solidFill>
                <a:latin typeface="+mj-lt"/>
                <a:cs typeface="+mn-cs"/>
              </a:rPr>
              <a:t>(conception/gestion projet/développements)</a:t>
            </a:r>
          </a:p>
          <a:p>
            <a:pPr lvl="2" fontAlgn="auto">
              <a:spcBef>
                <a:spcPts val="0"/>
              </a:spcBef>
              <a:spcAft>
                <a:spcPts val="0"/>
              </a:spcAft>
              <a:buFont typeface="Arial" pitchFamily="34" charset="0"/>
              <a:buChar char="•"/>
              <a:defRPr/>
            </a:pPr>
            <a:r>
              <a:rPr lang="fr-FR" dirty="0">
                <a:latin typeface="+mj-lt"/>
                <a:cs typeface="+mn-cs"/>
              </a:rPr>
              <a:t> Mickael Tricot </a:t>
            </a:r>
            <a:r>
              <a:rPr lang="fr-FR" i="1" dirty="0">
                <a:solidFill>
                  <a:schemeClr val="bg1">
                    <a:lumMod val="65000"/>
                  </a:schemeClr>
                </a:solidFill>
                <a:latin typeface="+mj-lt"/>
                <a:cs typeface="+mn-cs"/>
              </a:rPr>
              <a:t>(choix </a:t>
            </a:r>
            <a:r>
              <a:rPr lang="fr-FR" i="1" dirty="0" smtClean="0">
                <a:solidFill>
                  <a:schemeClr val="bg1">
                    <a:lumMod val="65000"/>
                  </a:schemeClr>
                </a:solidFill>
                <a:latin typeface="+mj-lt"/>
                <a:cs typeface="+mn-cs"/>
              </a:rPr>
              <a:t>technologiques/développements)</a:t>
            </a:r>
            <a:endParaRPr lang="fr-FR" i="1" dirty="0">
              <a:solidFill>
                <a:schemeClr val="bg1">
                  <a:lumMod val="65000"/>
                </a:schemeClr>
              </a:solidFill>
              <a:latin typeface="+mj-lt"/>
              <a:cs typeface="+mn-cs"/>
            </a:endParaRPr>
          </a:p>
          <a:p>
            <a:pPr lvl="2" fontAlgn="auto">
              <a:spcBef>
                <a:spcPts val="0"/>
              </a:spcBef>
              <a:spcAft>
                <a:spcPts val="0"/>
              </a:spcAft>
              <a:buFont typeface="Arial" pitchFamily="34" charset="0"/>
              <a:buChar char="•"/>
              <a:defRPr/>
            </a:pPr>
            <a:r>
              <a:rPr lang="fr-FR" dirty="0">
                <a:latin typeface="+mj-lt"/>
                <a:cs typeface="+mn-cs"/>
              </a:rPr>
              <a:t> Alban Diguer </a:t>
            </a:r>
            <a:r>
              <a:rPr lang="fr-FR" i="1" dirty="0">
                <a:solidFill>
                  <a:schemeClr val="bg1">
                    <a:lumMod val="65000"/>
                  </a:schemeClr>
                </a:solidFill>
                <a:latin typeface="+mj-lt"/>
                <a:cs typeface="+mn-cs"/>
              </a:rPr>
              <a:t>(développements</a:t>
            </a:r>
            <a:r>
              <a:rPr lang="fr-FR" i="1" dirty="0" smtClean="0">
                <a:solidFill>
                  <a:schemeClr val="bg1">
                    <a:lumMod val="65000"/>
                  </a:schemeClr>
                </a:solidFill>
                <a:latin typeface="+mj-lt"/>
                <a:cs typeface="+mn-cs"/>
              </a:rPr>
              <a:t>)</a:t>
            </a:r>
          </a:p>
          <a:p>
            <a:pPr marL="630238" lvl="2" fontAlgn="auto">
              <a:spcBef>
                <a:spcPts val="0"/>
              </a:spcBef>
              <a:spcAft>
                <a:spcPts val="0"/>
              </a:spcAft>
              <a:buFont typeface="Wingdings" pitchFamily="2" charset="2"/>
              <a:buChar char="v"/>
              <a:defRPr/>
            </a:pPr>
            <a:r>
              <a:rPr lang="fr-FR" dirty="0" smtClean="0"/>
              <a:t> </a:t>
            </a:r>
            <a:r>
              <a:rPr lang="fr-FR" dirty="0" smtClean="0">
                <a:latin typeface="+mj-lt"/>
                <a:cs typeface="+mn-cs"/>
              </a:rPr>
              <a:t>Code </a:t>
            </a:r>
            <a:r>
              <a:rPr lang="fr-FR" dirty="0" smtClean="0">
                <a:latin typeface="+mj-lt"/>
                <a:cs typeface="+mn-cs"/>
              </a:rPr>
              <a:t>Lutin</a:t>
            </a:r>
            <a:endParaRPr lang="fr-FR" dirty="0" smtClean="0">
              <a:latin typeface="+mj-lt"/>
              <a:cs typeface="+mn-cs"/>
            </a:endParaRPr>
          </a:p>
          <a:p>
            <a:pPr lvl="2" fontAlgn="auto">
              <a:spcBef>
                <a:spcPts val="0"/>
              </a:spcBef>
              <a:spcAft>
                <a:spcPts val="0"/>
              </a:spcAft>
              <a:buFont typeface="Arial" pitchFamily="34" charset="0"/>
              <a:buChar char="•"/>
              <a:defRPr/>
            </a:pPr>
            <a:r>
              <a:rPr lang="fr-FR" dirty="0" smtClean="0">
                <a:latin typeface="+mj-lt"/>
                <a:cs typeface="+mn-cs"/>
              </a:rPr>
              <a:t> Eric Chatellier </a:t>
            </a:r>
            <a:r>
              <a:rPr lang="fr-FR" i="1" dirty="0" smtClean="0">
                <a:solidFill>
                  <a:schemeClr val="bg1">
                    <a:lumMod val="65000"/>
                  </a:schemeClr>
                </a:solidFill>
                <a:latin typeface="+mj-lt"/>
                <a:cs typeface="+mn-cs"/>
              </a:rPr>
              <a:t>(développements)</a:t>
            </a:r>
          </a:p>
          <a:p>
            <a:pPr lvl="2" fontAlgn="auto">
              <a:spcBef>
                <a:spcPts val="0"/>
              </a:spcBef>
              <a:spcAft>
                <a:spcPts val="0"/>
              </a:spcAft>
              <a:buFont typeface="Arial" pitchFamily="34" charset="0"/>
              <a:buChar char="•"/>
              <a:defRPr/>
            </a:pPr>
            <a:r>
              <a:rPr lang="fr-FR" dirty="0" smtClean="0">
                <a:latin typeface="+mj-lt"/>
                <a:cs typeface="+mn-cs"/>
              </a:rPr>
              <a:t> Benjamin </a:t>
            </a:r>
            <a:r>
              <a:rPr lang="fr-FR" dirty="0" smtClean="0">
                <a:latin typeface="+mj-lt"/>
                <a:cs typeface="+mn-cs"/>
              </a:rPr>
              <a:t>Poussin </a:t>
            </a:r>
            <a:r>
              <a:rPr lang="fr-FR" i="1" dirty="0" smtClean="0">
                <a:solidFill>
                  <a:schemeClr val="bg1">
                    <a:lumMod val="65000"/>
                  </a:schemeClr>
                </a:solidFill>
                <a:latin typeface="+mj-lt"/>
                <a:cs typeface="+mn-cs"/>
              </a:rPr>
              <a:t>(choix technologiques/développements</a:t>
            </a:r>
            <a:r>
              <a:rPr lang="fr-FR" i="1" dirty="0" smtClean="0">
                <a:solidFill>
                  <a:schemeClr val="bg1">
                    <a:lumMod val="65000"/>
                  </a:schemeClr>
                </a:solidFill>
                <a:latin typeface="+mj-lt"/>
                <a:cs typeface="+mn-cs"/>
              </a:rPr>
              <a:t>)</a:t>
            </a:r>
            <a:endParaRPr lang="fr-FR" i="1" dirty="0" smtClean="0">
              <a:solidFill>
                <a:schemeClr val="bg1">
                  <a:lumMod val="65000"/>
                </a:schemeClr>
              </a:solidFill>
              <a:latin typeface="+mj-lt"/>
              <a:cs typeface="+mn-cs"/>
            </a:endParaRPr>
          </a:p>
        </p:txBody>
      </p:sp>
      <p:sp>
        <p:nvSpPr>
          <p:cNvPr id="10" name="ZoneTexte 9"/>
          <p:cNvSpPr txBox="1"/>
          <p:nvPr/>
        </p:nvSpPr>
        <p:spPr>
          <a:xfrm>
            <a:off x="0" y="4077072"/>
            <a:ext cx="9144000" cy="2520280"/>
          </a:xfrm>
          <a:prstGeom prst="rect">
            <a:avLst/>
          </a:prstGeom>
          <a:noFill/>
        </p:spPr>
        <p:txBody>
          <a:bodyPr wrap="square" numCol="2">
            <a:spAutoFit/>
          </a:bodyPr>
          <a:lstStyle/>
          <a:p>
            <a:pPr lvl="1" fontAlgn="auto">
              <a:lnSpc>
                <a:spcPct val="150000"/>
              </a:lnSpc>
              <a:spcBef>
                <a:spcPts val="0"/>
              </a:spcBef>
              <a:spcAft>
                <a:spcPts val="0"/>
              </a:spcAft>
              <a:buFont typeface="Wingdings" pitchFamily="2" charset="2"/>
              <a:buChar char="Ø"/>
              <a:defRPr/>
            </a:pPr>
            <a:r>
              <a:rPr lang="fr-CA" dirty="0" smtClean="0">
                <a:latin typeface="+mj-lt"/>
                <a:cs typeface="+mn-cs"/>
              </a:rPr>
              <a:t> </a:t>
            </a:r>
            <a:r>
              <a:rPr lang="fr-CA" dirty="0" err="1">
                <a:latin typeface="+mj-lt"/>
                <a:cs typeface="+mn-cs"/>
              </a:rPr>
              <a:t>Echanges</a:t>
            </a:r>
            <a:r>
              <a:rPr lang="fr-CA" dirty="0">
                <a:latin typeface="+mj-lt"/>
                <a:cs typeface="+mn-cs"/>
              </a:rPr>
              <a:t>, Discussions, Suggestions…</a:t>
            </a:r>
          </a:p>
          <a:p>
            <a:pPr lvl="2" fontAlgn="auto">
              <a:spcBef>
                <a:spcPts val="0"/>
              </a:spcBef>
              <a:spcAft>
                <a:spcPts val="0"/>
              </a:spcAft>
              <a:buFont typeface="Arial" pitchFamily="34" charset="0"/>
              <a:buChar char="•"/>
              <a:defRPr/>
            </a:pPr>
            <a:r>
              <a:rPr lang="fr-FR" sz="1200" dirty="0">
                <a:latin typeface="+mj-lt"/>
                <a:cs typeface="+mn-cs"/>
              </a:rPr>
              <a:t> D. Aline, B. Granouillac, S. Debard </a:t>
            </a:r>
            <a:r>
              <a:rPr lang="fr-FR" sz="1200" i="1" dirty="0">
                <a:solidFill>
                  <a:schemeClr val="bg1">
                    <a:lumMod val="65000"/>
                  </a:schemeClr>
                </a:solidFill>
                <a:latin typeface="+mj-lt"/>
                <a:cs typeface="+mn-cs"/>
              </a:rPr>
              <a:t>(IRD – DSI)</a:t>
            </a:r>
          </a:p>
          <a:p>
            <a:pPr lvl="2" fontAlgn="auto">
              <a:spcBef>
                <a:spcPts val="0"/>
              </a:spcBef>
              <a:spcAft>
                <a:spcPts val="0"/>
              </a:spcAft>
              <a:buFont typeface="Arial" pitchFamily="34" charset="0"/>
              <a:buChar char="•"/>
              <a:defRPr/>
            </a:pPr>
            <a:r>
              <a:rPr lang="fr-FR" sz="1200" dirty="0">
                <a:latin typeface="+mj-lt"/>
                <a:cs typeface="+mn-cs"/>
              </a:rPr>
              <a:t> R. Ferron </a:t>
            </a:r>
            <a:r>
              <a:rPr lang="fr-FR" sz="1200" i="1" dirty="0">
                <a:solidFill>
                  <a:schemeClr val="bg1">
                    <a:lumMod val="65000"/>
                  </a:schemeClr>
                </a:solidFill>
                <a:latin typeface="+mj-lt"/>
                <a:cs typeface="+mn-cs"/>
              </a:rPr>
              <a:t>(IRD – DVS)</a:t>
            </a:r>
          </a:p>
          <a:p>
            <a:pPr lvl="2" fontAlgn="auto">
              <a:spcBef>
                <a:spcPts val="0"/>
              </a:spcBef>
              <a:spcAft>
                <a:spcPts val="0"/>
              </a:spcAft>
              <a:buFont typeface="Arial" pitchFamily="34" charset="0"/>
              <a:buChar char="•"/>
              <a:defRPr/>
            </a:pPr>
            <a:r>
              <a:rPr lang="fr-FR" sz="1200" dirty="0">
                <a:latin typeface="+mj-lt"/>
                <a:cs typeface="+mn-cs"/>
              </a:rPr>
              <a:t> C. Moretti, C. Debitus </a:t>
            </a:r>
            <a:r>
              <a:rPr lang="fr-FR" sz="1200" i="1" dirty="0">
                <a:solidFill>
                  <a:schemeClr val="bg1">
                    <a:lumMod val="65000"/>
                  </a:schemeClr>
                </a:solidFill>
                <a:latin typeface="+mj-lt"/>
                <a:cs typeface="+mn-cs"/>
              </a:rPr>
              <a:t>(IRD – UMR7138)</a:t>
            </a:r>
          </a:p>
          <a:p>
            <a:pPr lvl="2" fontAlgn="auto">
              <a:spcBef>
                <a:spcPts val="0"/>
              </a:spcBef>
              <a:spcAft>
                <a:spcPts val="0"/>
              </a:spcAft>
              <a:buFont typeface="Arial" pitchFamily="34" charset="0"/>
              <a:buChar char="•"/>
              <a:defRPr/>
            </a:pPr>
            <a:r>
              <a:rPr lang="fr-FR" sz="1200" dirty="0">
                <a:latin typeface="+mj-lt"/>
                <a:cs typeface="+mn-cs"/>
              </a:rPr>
              <a:t> M. Haddad, D. Laurent </a:t>
            </a:r>
            <a:r>
              <a:rPr lang="fr-FR" sz="1200" i="1" dirty="0">
                <a:solidFill>
                  <a:schemeClr val="bg1">
                    <a:lumMod val="65000"/>
                  </a:schemeClr>
                </a:solidFill>
                <a:latin typeface="+mj-lt"/>
                <a:cs typeface="+mn-cs"/>
              </a:rPr>
              <a:t>(IRD – UMR152)</a:t>
            </a:r>
          </a:p>
          <a:p>
            <a:pPr lvl="2" fontAlgn="auto">
              <a:spcBef>
                <a:spcPts val="0"/>
              </a:spcBef>
              <a:spcAft>
                <a:spcPts val="0"/>
              </a:spcAft>
              <a:buFont typeface="Arial" pitchFamily="34" charset="0"/>
              <a:buChar char="•"/>
              <a:defRPr/>
            </a:pPr>
            <a:r>
              <a:rPr lang="fr-FR" sz="1200" i="1" dirty="0">
                <a:latin typeface="+mj-lt"/>
                <a:cs typeface="+mn-cs"/>
              </a:rPr>
              <a:t> </a:t>
            </a:r>
            <a:r>
              <a:rPr lang="fr-FR" sz="1200" dirty="0">
                <a:latin typeface="+mj-lt"/>
                <a:cs typeface="+mn-cs"/>
              </a:rPr>
              <a:t>C. Payri, S. Fiat </a:t>
            </a:r>
            <a:r>
              <a:rPr lang="fr-FR" sz="1200" i="1" dirty="0">
                <a:solidFill>
                  <a:schemeClr val="bg1">
                    <a:lumMod val="65000"/>
                  </a:schemeClr>
                </a:solidFill>
                <a:latin typeface="+mj-lt"/>
                <a:cs typeface="+mn-cs"/>
              </a:rPr>
              <a:t>(IRD – UMR227)</a:t>
            </a:r>
          </a:p>
          <a:p>
            <a:pPr lvl="2" fontAlgn="auto">
              <a:spcBef>
                <a:spcPts val="0"/>
              </a:spcBef>
              <a:spcAft>
                <a:spcPts val="0"/>
              </a:spcAft>
              <a:buFont typeface="Arial" pitchFamily="34" charset="0"/>
              <a:buChar char="•"/>
              <a:defRPr/>
            </a:pPr>
            <a:r>
              <a:rPr lang="fr-FR" sz="1200" dirty="0">
                <a:latin typeface="+mj-lt"/>
                <a:cs typeface="+mn-cs"/>
              </a:rPr>
              <a:t> F. Charleux </a:t>
            </a:r>
            <a:r>
              <a:rPr lang="fr-FR" sz="1200" i="1" dirty="0">
                <a:solidFill>
                  <a:schemeClr val="bg1">
                    <a:lumMod val="65000"/>
                  </a:schemeClr>
                </a:solidFill>
                <a:latin typeface="+mj-lt"/>
                <a:cs typeface="+mn-cs"/>
              </a:rPr>
              <a:t>(IRD – </a:t>
            </a:r>
            <a:r>
              <a:rPr lang="fr-FR" sz="1200" i="1" dirty="0" smtClean="0">
                <a:solidFill>
                  <a:schemeClr val="bg1">
                    <a:lumMod val="65000"/>
                  </a:schemeClr>
                </a:solidFill>
                <a:latin typeface="+mj-lt"/>
                <a:cs typeface="+mn-cs"/>
              </a:rPr>
              <a:t>PF) </a:t>
            </a:r>
            <a:r>
              <a:rPr lang="fr-FR" sz="1200" i="1" dirty="0">
                <a:latin typeface="+mj-lt"/>
                <a:cs typeface="+mn-cs"/>
              </a:rPr>
              <a:t>– Création du </a:t>
            </a:r>
            <a:r>
              <a:rPr lang="fr-FR" sz="1200" i="1" dirty="0" smtClean="0">
                <a:latin typeface="+mj-lt"/>
                <a:cs typeface="+mn-cs"/>
              </a:rPr>
              <a:t>Logo</a:t>
            </a:r>
          </a:p>
          <a:p>
            <a:pPr lvl="2" fontAlgn="auto">
              <a:spcBef>
                <a:spcPts val="0"/>
              </a:spcBef>
              <a:spcAft>
                <a:spcPts val="0"/>
              </a:spcAft>
              <a:buFont typeface="Arial" pitchFamily="34" charset="0"/>
              <a:buChar char="•"/>
              <a:defRPr/>
            </a:pPr>
            <a:r>
              <a:rPr lang="fr-FR" sz="1200" dirty="0">
                <a:latin typeface="+mj-lt"/>
                <a:cs typeface="+mn-cs"/>
              </a:rPr>
              <a:t> E. Coste </a:t>
            </a:r>
            <a:r>
              <a:rPr lang="fr-FR" sz="1200" i="1" dirty="0">
                <a:solidFill>
                  <a:schemeClr val="bg1">
                    <a:lumMod val="65000"/>
                  </a:schemeClr>
                </a:solidFill>
                <a:latin typeface="+mj-lt"/>
                <a:cs typeface="+mn-cs"/>
              </a:rPr>
              <a:t>(IRD – DIC, Pôle Web) </a:t>
            </a:r>
            <a:r>
              <a:rPr lang="fr-FR" sz="1200" i="1" dirty="0" smtClean="0">
                <a:latin typeface="+mj-lt"/>
                <a:cs typeface="+mn-cs"/>
              </a:rPr>
              <a:t>– Relookage de </a:t>
            </a:r>
            <a:r>
              <a:rPr lang="fr-FR" sz="1200" i="1" dirty="0" smtClean="0">
                <a:latin typeface="+mj-lt"/>
                <a:cs typeface="+mn-cs"/>
              </a:rPr>
              <a:t>l’interface</a:t>
            </a:r>
          </a:p>
          <a:p>
            <a:pPr lvl="2" fontAlgn="auto">
              <a:spcBef>
                <a:spcPts val="0"/>
              </a:spcBef>
              <a:spcAft>
                <a:spcPts val="0"/>
              </a:spcAft>
              <a:buFont typeface="Arial" pitchFamily="34" charset="0"/>
              <a:buChar char="•"/>
              <a:defRPr/>
            </a:pPr>
            <a:r>
              <a:rPr lang="fr-FR" sz="1200" i="1" dirty="0" smtClean="0">
                <a:latin typeface="+mj-lt"/>
                <a:cs typeface="+mn-cs"/>
              </a:rPr>
              <a:t> </a:t>
            </a:r>
            <a:r>
              <a:rPr lang="fr-FR" sz="1200" dirty="0" smtClean="0">
                <a:latin typeface="+mj-lt"/>
                <a:cs typeface="+mn-cs"/>
              </a:rPr>
              <a:t>L. </a:t>
            </a:r>
            <a:r>
              <a:rPr lang="fr-FR" sz="1200" dirty="0" err="1" smtClean="0">
                <a:latin typeface="+mj-lt"/>
                <a:cs typeface="+mn-cs"/>
              </a:rPr>
              <a:t>Corsini</a:t>
            </a:r>
            <a:r>
              <a:rPr lang="fr-FR" sz="1200" dirty="0" smtClean="0">
                <a:latin typeface="+mj-lt"/>
                <a:cs typeface="+mn-cs"/>
              </a:rPr>
              <a:t> </a:t>
            </a:r>
            <a:r>
              <a:rPr lang="fr-FR" sz="1200" i="1" dirty="0" smtClean="0">
                <a:solidFill>
                  <a:schemeClr val="bg1">
                    <a:lumMod val="65000"/>
                  </a:schemeClr>
                </a:solidFill>
                <a:latin typeface="+mj-lt"/>
                <a:cs typeface="+mn-cs"/>
              </a:rPr>
              <a:t>(IRD – DIC) </a:t>
            </a:r>
            <a:r>
              <a:rPr lang="fr-FR" sz="1200" i="1" dirty="0" smtClean="0">
                <a:latin typeface="+mj-lt"/>
                <a:cs typeface="+mn-cs"/>
              </a:rPr>
              <a:t>– </a:t>
            </a:r>
            <a:r>
              <a:rPr lang="fr-FR" sz="1200" i="1" dirty="0" smtClean="0">
                <a:latin typeface="+mj-lt"/>
                <a:cs typeface="+mn-cs"/>
              </a:rPr>
              <a:t>Création du dépliant</a:t>
            </a:r>
            <a:endParaRPr lang="fr-FR" sz="1200" i="1" dirty="0">
              <a:latin typeface="+mj-lt"/>
              <a:cs typeface="+mn-cs"/>
            </a:endParaRPr>
          </a:p>
          <a:p>
            <a:pPr lvl="2" fontAlgn="auto">
              <a:spcBef>
                <a:spcPts val="0"/>
              </a:spcBef>
              <a:spcAft>
                <a:spcPts val="0"/>
              </a:spcAft>
              <a:buFont typeface="Arial" pitchFamily="34" charset="0"/>
              <a:buChar char="•"/>
              <a:defRPr/>
            </a:pPr>
            <a:r>
              <a:rPr lang="fr-CA" sz="1200" dirty="0">
                <a:latin typeface="+mj-lt"/>
                <a:cs typeface="+mn-cs"/>
              </a:rPr>
              <a:t> </a:t>
            </a:r>
            <a:r>
              <a:rPr lang="fr-FR" sz="1200" dirty="0">
                <a:latin typeface="+mj-lt"/>
                <a:cs typeface="+mn-cs"/>
              </a:rPr>
              <a:t>A. </a:t>
            </a:r>
            <a:r>
              <a:rPr lang="fr-FR" sz="1200" dirty="0" err="1">
                <a:latin typeface="+mj-lt"/>
                <a:cs typeface="+mn-cs"/>
              </a:rPr>
              <a:t>Al-Mourabit</a:t>
            </a:r>
            <a:r>
              <a:rPr lang="fr-FR" sz="1200" dirty="0">
                <a:latin typeface="+mj-lt"/>
                <a:cs typeface="+mn-cs"/>
              </a:rPr>
              <a:t>, F. </a:t>
            </a:r>
            <a:r>
              <a:rPr lang="fr-FR" sz="1200" dirty="0" err="1">
                <a:latin typeface="+mj-lt"/>
                <a:cs typeface="+mn-cs"/>
              </a:rPr>
              <a:t>Guéritte</a:t>
            </a:r>
            <a:r>
              <a:rPr lang="fr-FR" sz="1200" dirty="0">
                <a:latin typeface="+mj-lt"/>
                <a:cs typeface="+mn-cs"/>
              </a:rPr>
              <a:t>, M. </a:t>
            </a:r>
            <a:r>
              <a:rPr lang="fr-FR" sz="1200" dirty="0" err="1">
                <a:latin typeface="+mj-lt"/>
                <a:cs typeface="+mn-cs"/>
              </a:rPr>
              <a:t>Litaudon</a:t>
            </a:r>
            <a:r>
              <a:rPr lang="fr-FR" sz="1200" dirty="0">
                <a:latin typeface="+mj-lt"/>
                <a:cs typeface="+mn-cs"/>
              </a:rPr>
              <a:t>, V. </a:t>
            </a:r>
            <a:r>
              <a:rPr lang="fr-FR" sz="1200" dirty="0" err="1">
                <a:latin typeface="+mj-lt"/>
                <a:cs typeface="+mn-cs"/>
              </a:rPr>
              <a:t>Dumontet</a:t>
            </a:r>
            <a:r>
              <a:rPr lang="fr-FR" sz="1200" dirty="0">
                <a:latin typeface="+mj-lt"/>
                <a:cs typeface="+mn-cs"/>
              </a:rPr>
              <a:t>, C. </a:t>
            </a:r>
            <a:r>
              <a:rPr lang="fr-FR" sz="1200" dirty="0" err="1">
                <a:latin typeface="+mj-lt"/>
                <a:cs typeface="+mn-cs"/>
              </a:rPr>
              <a:t>Poullain</a:t>
            </a:r>
            <a:r>
              <a:rPr lang="fr-FR" sz="1200" dirty="0">
                <a:latin typeface="+mj-lt"/>
                <a:cs typeface="+mn-cs"/>
              </a:rPr>
              <a:t> </a:t>
            </a:r>
            <a:r>
              <a:rPr lang="fr-FR" sz="1200" dirty="0" smtClean="0">
                <a:latin typeface="+mj-lt"/>
                <a:cs typeface="+mn-cs"/>
              </a:rPr>
              <a:t> </a:t>
            </a:r>
            <a:r>
              <a:rPr lang="fr-FR" sz="1200" i="1" dirty="0" smtClean="0">
                <a:solidFill>
                  <a:schemeClr val="bg1">
                    <a:lumMod val="65000"/>
                  </a:schemeClr>
                </a:solidFill>
                <a:latin typeface="+mj-lt"/>
                <a:cs typeface="+mn-cs"/>
              </a:rPr>
              <a:t>(</a:t>
            </a:r>
            <a:r>
              <a:rPr lang="fr-FR" sz="1200" i="1" dirty="0">
                <a:solidFill>
                  <a:schemeClr val="bg1">
                    <a:lumMod val="65000"/>
                  </a:schemeClr>
                </a:solidFill>
                <a:latin typeface="+mj-lt"/>
                <a:cs typeface="+mn-cs"/>
              </a:rPr>
              <a:t>I</a:t>
            </a:r>
            <a:r>
              <a:rPr lang="fr-CA" sz="1200" i="1" dirty="0">
                <a:solidFill>
                  <a:schemeClr val="bg1">
                    <a:lumMod val="65000"/>
                  </a:schemeClr>
                </a:solidFill>
                <a:latin typeface="+mj-lt"/>
                <a:cs typeface="+mn-cs"/>
              </a:rPr>
              <a:t>CSN - </a:t>
            </a:r>
            <a:r>
              <a:rPr lang="fr-FR" sz="1200" i="1" dirty="0">
                <a:solidFill>
                  <a:schemeClr val="bg1">
                    <a:lumMod val="65000"/>
                  </a:schemeClr>
                </a:solidFill>
                <a:latin typeface="+mj-lt"/>
                <a:cs typeface="+mn-cs"/>
              </a:rPr>
              <a:t>CNRS)</a:t>
            </a:r>
            <a:endParaRPr lang="fr-CA" sz="1200" i="1" dirty="0">
              <a:solidFill>
                <a:schemeClr val="bg1">
                  <a:lumMod val="65000"/>
                </a:schemeClr>
              </a:solidFill>
              <a:latin typeface="+mj-lt"/>
              <a:cs typeface="+mn-cs"/>
            </a:endParaRPr>
          </a:p>
          <a:p>
            <a:pPr lvl="2" fontAlgn="auto">
              <a:spcBef>
                <a:spcPts val="0"/>
              </a:spcBef>
              <a:spcAft>
                <a:spcPts val="0"/>
              </a:spcAft>
              <a:buFont typeface="Arial" pitchFamily="34" charset="0"/>
              <a:buChar char="•"/>
              <a:defRPr/>
            </a:pPr>
            <a:r>
              <a:rPr lang="fr-FR" sz="1200" dirty="0">
                <a:latin typeface="+mj-lt"/>
                <a:cs typeface="+mn-cs"/>
              </a:rPr>
              <a:t> </a:t>
            </a:r>
            <a:r>
              <a:rPr lang="fr-FR" sz="1200" dirty="0" smtClean="0">
                <a:latin typeface="+mj-lt"/>
                <a:cs typeface="+mn-cs"/>
              </a:rPr>
              <a:t>P. </a:t>
            </a:r>
            <a:r>
              <a:rPr lang="fr-FR" sz="1200" dirty="0" err="1">
                <a:latin typeface="+mj-lt"/>
                <a:cs typeface="+mn-cs"/>
              </a:rPr>
              <a:t>Jaufret</a:t>
            </a:r>
            <a:r>
              <a:rPr lang="fr-FR" sz="1200" dirty="0">
                <a:latin typeface="+mj-lt"/>
                <a:cs typeface="+mn-cs"/>
              </a:rPr>
              <a:t>, </a:t>
            </a:r>
            <a:r>
              <a:rPr lang="fr-FR" sz="1200" dirty="0" smtClean="0">
                <a:latin typeface="+mj-lt"/>
                <a:cs typeface="+mn-cs"/>
              </a:rPr>
              <a:t>K. </a:t>
            </a:r>
            <a:r>
              <a:rPr lang="fr-FR" sz="1200" dirty="0" err="1">
                <a:latin typeface="+mj-lt"/>
                <a:cs typeface="+mn-cs"/>
              </a:rPr>
              <a:t>Tran</a:t>
            </a:r>
            <a:r>
              <a:rPr lang="fr-FR" sz="1200" dirty="0">
                <a:latin typeface="+mj-lt"/>
                <a:cs typeface="+mn-cs"/>
              </a:rPr>
              <a:t>, </a:t>
            </a:r>
            <a:r>
              <a:rPr lang="fr-FR" sz="1200" dirty="0" smtClean="0">
                <a:latin typeface="+mj-lt"/>
                <a:cs typeface="+mn-cs"/>
              </a:rPr>
              <a:t>M. </a:t>
            </a:r>
            <a:r>
              <a:rPr lang="fr-FR" sz="1200" dirty="0" err="1">
                <a:latin typeface="+mj-lt"/>
                <a:cs typeface="+mn-cs"/>
              </a:rPr>
              <a:t>Hibert</a:t>
            </a:r>
            <a:r>
              <a:rPr lang="fr-FR" sz="1200" dirty="0">
                <a:latin typeface="+mj-lt"/>
                <a:cs typeface="+mn-cs"/>
              </a:rPr>
              <a:t> </a:t>
            </a:r>
            <a:r>
              <a:rPr lang="fr-FR" sz="1200" i="1" dirty="0">
                <a:solidFill>
                  <a:schemeClr val="bg1">
                    <a:lumMod val="65000"/>
                  </a:schemeClr>
                </a:solidFill>
                <a:latin typeface="+mj-lt"/>
                <a:cs typeface="+mn-cs"/>
              </a:rPr>
              <a:t>(</a:t>
            </a:r>
            <a:r>
              <a:rPr lang="fr-FR" sz="1200" i="1" dirty="0" err="1">
                <a:solidFill>
                  <a:schemeClr val="bg1">
                    <a:lumMod val="65000"/>
                  </a:schemeClr>
                </a:solidFill>
                <a:latin typeface="+mj-lt"/>
                <a:cs typeface="+mn-cs"/>
              </a:rPr>
              <a:t>Chimiothèque</a:t>
            </a:r>
            <a:r>
              <a:rPr lang="fr-FR" sz="1200" i="1" dirty="0">
                <a:solidFill>
                  <a:schemeClr val="bg1">
                    <a:lumMod val="65000"/>
                  </a:schemeClr>
                </a:solidFill>
                <a:latin typeface="+mj-lt"/>
                <a:cs typeface="+mn-cs"/>
              </a:rPr>
              <a:t> nationale) </a:t>
            </a:r>
            <a:endParaRPr lang="fr-CA" sz="1200" i="1" dirty="0">
              <a:solidFill>
                <a:schemeClr val="bg1">
                  <a:lumMod val="65000"/>
                </a:schemeClr>
              </a:solidFill>
              <a:latin typeface="+mj-lt"/>
              <a:cs typeface="+mn-cs"/>
            </a:endParaRPr>
          </a:p>
          <a:p>
            <a:pPr lvl="2" fontAlgn="auto">
              <a:spcBef>
                <a:spcPts val="0"/>
              </a:spcBef>
              <a:spcAft>
                <a:spcPts val="0"/>
              </a:spcAft>
              <a:defRPr/>
            </a:pPr>
            <a:endParaRPr lang="fr-FR" sz="1200" dirty="0">
              <a:latin typeface="+mj-lt"/>
              <a:cs typeface="+mn-cs"/>
            </a:endParaRPr>
          </a:p>
          <a:p>
            <a:pPr lvl="2" fontAlgn="auto">
              <a:spcBef>
                <a:spcPts val="0"/>
              </a:spcBef>
              <a:spcAft>
                <a:spcPts val="0"/>
              </a:spcAft>
              <a:defRPr/>
            </a:pPr>
            <a:endParaRPr lang="fr-FR" sz="1200" dirty="0" smtClean="0">
              <a:latin typeface="+mj-lt"/>
              <a:cs typeface="+mn-cs"/>
            </a:endParaRPr>
          </a:p>
          <a:p>
            <a:pPr lvl="2" fontAlgn="auto">
              <a:spcBef>
                <a:spcPts val="0"/>
              </a:spcBef>
              <a:spcAft>
                <a:spcPts val="0"/>
              </a:spcAft>
              <a:defRPr/>
            </a:pPr>
            <a:endParaRPr lang="fr-FR" sz="1200" dirty="0" smtClean="0">
              <a:latin typeface="+mj-lt"/>
              <a:cs typeface="+mn-cs"/>
            </a:endParaRPr>
          </a:p>
          <a:p>
            <a:pPr lvl="2" fontAlgn="auto">
              <a:spcBef>
                <a:spcPts val="0"/>
              </a:spcBef>
              <a:spcAft>
                <a:spcPts val="0"/>
              </a:spcAft>
              <a:buFont typeface="Arial" pitchFamily="34" charset="0"/>
              <a:buChar char="•"/>
              <a:defRPr/>
            </a:pPr>
            <a:r>
              <a:rPr lang="fr-FR" sz="1200" dirty="0" smtClean="0">
                <a:latin typeface="+mj-lt"/>
                <a:cs typeface="+mn-cs"/>
              </a:rPr>
              <a:t>J</a:t>
            </a:r>
            <a:r>
              <a:rPr lang="fr-FR" sz="1200" dirty="0">
                <a:latin typeface="+mj-lt"/>
                <a:cs typeface="+mn-cs"/>
              </a:rPr>
              <a:t>.-M. </a:t>
            </a:r>
            <a:r>
              <a:rPr lang="fr-FR" sz="1200" dirty="0" err="1">
                <a:latin typeface="+mj-lt"/>
                <a:cs typeface="+mn-cs"/>
              </a:rPr>
              <a:t>Kornprobst</a:t>
            </a:r>
            <a:r>
              <a:rPr lang="fr-FR" sz="1200" dirty="0">
                <a:latin typeface="+mj-lt"/>
                <a:cs typeface="+mn-cs"/>
              </a:rPr>
              <a:t> </a:t>
            </a:r>
            <a:r>
              <a:rPr lang="fr-FR" sz="1200" i="1" dirty="0">
                <a:solidFill>
                  <a:schemeClr val="bg1">
                    <a:lumMod val="65000"/>
                  </a:schemeClr>
                </a:solidFill>
                <a:latin typeface="+mj-lt"/>
                <a:cs typeface="+mn-cs"/>
              </a:rPr>
              <a:t>(Université de Nantes) </a:t>
            </a:r>
          </a:p>
          <a:p>
            <a:pPr lvl="2" fontAlgn="auto">
              <a:spcBef>
                <a:spcPts val="0"/>
              </a:spcBef>
              <a:spcAft>
                <a:spcPts val="0"/>
              </a:spcAft>
              <a:buFont typeface="Arial" pitchFamily="34" charset="0"/>
              <a:buChar char="•"/>
              <a:defRPr/>
            </a:pPr>
            <a:r>
              <a:rPr lang="fr-FR" sz="1200" dirty="0">
                <a:latin typeface="+mj-lt"/>
                <a:cs typeface="+mn-cs"/>
              </a:rPr>
              <a:t> S. </a:t>
            </a:r>
            <a:r>
              <a:rPr lang="fr-FR" sz="1200" dirty="0" err="1">
                <a:latin typeface="+mj-lt"/>
                <a:cs typeface="+mn-cs"/>
              </a:rPr>
              <a:t>Labarre</a:t>
            </a:r>
            <a:r>
              <a:rPr lang="fr-FR" sz="1200" dirty="0">
                <a:latin typeface="+mj-lt"/>
                <a:cs typeface="+mn-cs"/>
              </a:rPr>
              <a:t> </a:t>
            </a:r>
            <a:r>
              <a:rPr lang="fr-FR" sz="1200" i="1" dirty="0">
                <a:solidFill>
                  <a:schemeClr val="bg1">
                    <a:lumMod val="65000"/>
                  </a:schemeClr>
                </a:solidFill>
                <a:latin typeface="+mj-lt"/>
                <a:cs typeface="+mn-cs"/>
              </a:rPr>
              <a:t>(CNRS - Station biologique Roscoff)</a:t>
            </a:r>
          </a:p>
          <a:p>
            <a:pPr lvl="2" fontAlgn="auto">
              <a:spcBef>
                <a:spcPts val="0"/>
              </a:spcBef>
              <a:spcAft>
                <a:spcPts val="0"/>
              </a:spcAft>
              <a:buFont typeface="Arial" pitchFamily="34" charset="0"/>
              <a:buChar char="•"/>
              <a:defRPr/>
            </a:pPr>
            <a:r>
              <a:rPr lang="fr-FR" sz="1200" dirty="0">
                <a:latin typeface="+mj-lt"/>
                <a:cs typeface="+mn-cs"/>
              </a:rPr>
              <a:t> C. </a:t>
            </a:r>
            <a:r>
              <a:rPr lang="fr-FR" sz="1200" dirty="0" err="1">
                <a:latin typeface="+mj-lt"/>
                <a:cs typeface="+mn-cs"/>
              </a:rPr>
              <a:t>Richert</a:t>
            </a:r>
            <a:r>
              <a:rPr lang="fr-FR" sz="1200" dirty="0">
                <a:latin typeface="+mj-lt"/>
                <a:cs typeface="+mn-cs"/>
              </a:rPr>
              <a:t> </a:t>
            </a:r>
            <a:r>
              <a:rPr lang="fr-FR" sz="1200" i="1" dirty="0">
                <a:solidFill>
                  <a:schemeClr val="bg1">
                    <a:lumMod val="65000"/>
                  </a:schemeClr>
                </a:solidFill>
                <a:latin typeface="+mj-lt"/>
                <a:cs typeface="+mn-cs"/>
              </a:rPr>
              <a:t>(Université de la Nouvelle Calédonie)</a:t>
            </a:r>
          </a:p>
          <a:p>
            <a:pPr lvl="2" fontAlgn="auto">
              <a:spcBef>
                <a:spcPts val="0"/>
              </a:spcBef>
              <a:spcAft>
                <a:spcPts val="0"/>
              </a:spcAft>
              <a:buFont typeface="Arial" pitchFamily="34" charset="0"/>
              <a:buChar char="•"/>
              <a:defRPr/>
            </a:pPr>
            <a:r>
              <a:rPr lang="fr-FR" sz="1200" dirty="0">
                <a:latin typeface="+mj-lt"/>
                <a:cs typeface="+mn-cs"/>
              </a:rPr>
              <a:t> J. Boustie </a:t>
            </a:r>
            <a:r>
              <a:rPr lang="fr-FR" sz="1200" i="1" dirty="0">
                <a:solidFill>
                  <a:schemeClr val="bg1">
                    <a:lumMod val="65000"/>
                  </a:schemeClr>
                </a:solidFill>
                <a:latin typeface="+mj-lt"/>
                <a:cs typeface="+mn-cs"/>
              </a:rPr>
              <a:t>(Faculté de pharmacie de Rennes</a:t>
            </a:r>
            <a:r>
              <a:rPr lang="fr-FR" sz="1200" i="1" dirty="0" smtClean="0">
                <a:solidFill>
                  <a:schemeClr val="bg1">
                    <a:lumMod val="65000"/>
                  </a:schemeClr>
                </a:solidFill>
                <a:latin typeface="+mj-lt"/>
                <a:cs typeface="+mn-cs"/>
              </a:rPr>
              <a:t>)</a:t>
            </a:r>
          </a:p>
          <a:p>
            <a:pPr lvl="2" fontAlgn="auto">
              <a:spcBef>
                <a:spcPts val="0"/>
              </a:spcBef>
              <a:spcAft>
                <a:spcPts val="0"/>
              </a:spcAft>
              <a:buFont typeface="Arial" pitchFamily="34" charset="0"/>
              <a:buChar char="•"/>
              <a:defRPr/>
            </a:pPr>
            <a:r>
              <a:rPr lang="fr-FR" sz="1200" dirty="0" smtClean="0">
                <a:latin typeface="+mj-lt"/>
                <a:cs typeface="+mn-cs"/>
              </a:rPr>
              <a:t>…..</a:t>
            </a:r>
            <a:endParaRPr lang="fr-FR" sz="1200" dirty="0">
              <a:latin typeface="+mj-lt"/>
              <a:cs typeface="+mn-cs"/>
            </a:endParaRPr>
          </a:p>
        </p:txBody>
      </p:sp>
      <p:sp>
        <p:nvSpPr>
          <p:cNvPr id="11"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pic>
        <p:nvPicPr>
          <p:cNvPr id="19458" name="Picture 2" descr="C:\Users\Sylvain\Documents\IRD\Administratif-Labo\Logos\LogIRD-100.jpg"/>
          <p:cNvPicPr>
            <a:picLocks noChangeAspect="1" noChangeArrowheads="1"/>
          </p:cNvPicPr>
          <p:nvPr/>
        </p:nvPicPr>
        <p:blipFill>
          <a:blip r:embed="rId3" cstate="print"/>
          <a:srcRect/>
          <a:stretch>
            <a:fillRect/>
          </a:stretch>
        </p:blipFill>
        <p:spPr bwMode="auto">
          <a:xfrm>
            <a:off x="7308304" y="1700808"/>
            <a:ext cx="1700407" cy="876300"/>
          </a:xfrm>
          <a:prstGeom prst="rect">
            <a:avLst/>
          </a:prstGeom>
          <a:noFill/>
        </p:spPr>
      </p:pic>
      <p:pic>
        <p:nvPicPr>
          <p:cNvPr id="19459" name="Picture 3" descr="C:\Users\Sylvain\Documents\IRD\Projets\Projet Cantharella\Cantharella\Prestataires\Prestation CodeLutin AO 2012\lutin-orange-sans-ombre.png"/>
          <p:cNvPicPr>
            <a:picLocks noChangeAspect="1" noChangeArrowheads="1"/>
          </p:cNvPicPr>
          <p:nvPr/>
        </p:nvPicPr>
        <p:blipFill>
          <a:blip r:embed="rId4" cstate="print"/>
          <a:srcRect/>
          <a:stretch>
            <a:fillRect/>
          </a:stretch>
        </p:blipFill>
        <p:spPr bwMode="auto">
          <a:xfrm>
            <a:off x="7798467" y="2996952"/>
            <a:ext cx="720080" cy="1424002"/>
          </a:xfrm>
          <a:prstGeom prst="rect">
            <a:avLst/>
          </a:prstGeom>
          <a:noFill/>
        </p:spPr>
      </p:pic>
      <p:sp>
        <p:nvSpPr>
          <p:cNvPr id="9"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
        <p:nvSpPr>
          <p:cNvPr id="12" name="Espace réservé du numéro de diapositive 7"/>
          <p:cNvSpPr>
            <a:spLocks noGrp="1"/>
          </p:cNvSpPr>
          <p:nvPr>
            <p:ph type="sldNum" sz="quarter" idx="12"/>
          </p:nvPr>
        </p:nvSpPr>
        <p:spPr>
          <a:xfrm>
            <a:off x="7924800" y="6356350"/>
            <a:ext cx="762000" cy="365125"/>
          </a:xfrm>
        </p:spPr>
        <p:txBody>
          <a:bodyPr/>
          <a:lstStyle/>
          <a:p>
            <a:pPr>
              <a:defRPr/>
            </a:pPr>
            <a:fld id="{CCFA5E27-6410-4308-AE03-DAABB65CC39F}" type="slidenum">
              <a:rPr lang="fr-FR" smtClean="0"/>
              <a:pPr>
                <a:defRPr/>
              </a:pPr>
              <a:t>10</a:t>
            </a:fld>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458"/>
                                        </p:tgtEl>
                                        <p:attrNameLst>
                                          <p:attrName>style.visibility</p:attrName>
                                        </p:attrNameLst>
                                      </p:cBhvr>
                                      <p:to>
                                        <p:strVal val="visible"/>
                                      </p:to>
                                    </p:set>
                                    <p:animEffect transition="in" filter="wipe(left)">
                                      <p:cBhvr>
                                        <p:cTn id="20" dur="500"/>
                                        <p:tgtEl>
                                          <p:spTgt spid="1945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50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left)">
                                      <p:cBhvr>
                                        <p:cTn id="28" dur="500"/>
                                        <p:tgtEl>
                                          <p:spTgt spid="6">
                                            <p:txEl>
                                              <p:pRg st="5" end="5"/>
                                            </p:txEl>
                                          </p:spTgt>
                                        </p:tgtEl>
                                      </p:cBhvr>
                                    </p:animEffect>
                                  </p:childTnLst>
                                </p:cTn>
                              </p:par>
                            </p:childTnLst>
                          </p:cTn>
                        </p:par>
                        <p:par>
                          <p:cTn id="29" fill="hold">
                            <p:stCondLst>
                              <p:cond delay="3500"/>
                            </p:stCondLst>
                            <p:childTnLst>
                              <p:par>
                                <p:cTn id="30" presetID="22" presetClass="entr" presetSubtype="8" fill="hold" nodeType="afterEffect">
                                  <p:stCondLst>
                                    <p:cond delay="50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500"/>
                                        <p:tgtEl>
                                          <p:spTgt spid="6">
                                            <p:txEl>
                                              <p:pRg st="6" end="6"/>
                                            </p:txEl>
                                          </p:spTgt>
                                        </p:tgtEl>
                                      </p:cBhvr>
                                    </p:animEffect>
                                  </p:childTnLst>
                                </p:cTn>
                              </p:par>
                            </p:childTnLst>
                          </p:cTn>
                        </p:par>
                        <p:par>
                          <p:cTn id="33" fill="hold">
                            <p:stCondLst>
                              <p:cond delay="4500"/>
                            </p:stCondLst>
                            <p:childTnLst>
                              <p:par>
                                <p:cTn id="34" presetID="22" presetClass="entr" presetSubtype="8" fill="hold" nodeType="afterEffect">
                                  <p:stCondLst>
                                    <p:cond delay="50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wipe(left)">
                                      <p:cBhvr>
                                        <p:cTn id="36" dur="500"/>
                                        <p:tgtEl>
                                          <p:spTgt spid="6">
                                            <p:txEl>
                                              <p:pRg st="7" end="7"/>
                                            </p:txEl>
                                          </p:spTgt>
                                        </p:tgtEl>
                                      </p:cBhvr>
                                    </p:animEffect>
                                  </p:childTnLst>
                                </p:cTn>
                              </p:par>
                            </p:childTnLst>
                          </p:cTn>
                        </p:par>
                        <p:par>
                          <p:cTn id="37" fill="hold">
                            <p:stCondLst>
                              <p:cond delay="5500"/>
                            </p:stCondLst>
                            <p:childTnLst>
                              <p:par>
                                <p:cTn id="38" presetID="22" presetClass="entr" presetSubtype="8" fill="hold" nodeType="afterEffect">
                                  <p:stCondLst>
                                    <p:cond delay="50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left)">
                                      <p:cBhvr>
                                        <p:cTn id="40" dur="500"/>
                                        <p:tgtEl>
                                          <p:spTgt spid="6">
                                            <p:txEl>
                                              <p:pRg st="8" end="8"/>
                                            </p:txEl>
                                          </p:spTgt>
                                        </p:tgtEl>
                                      </p:cBhvr>
                                    </p:animEffect>
                                  </p:childTnLst>
                                </p:cTn>
                              </p:par>
                            </p:childTnLst>
                          </p:cTn>
                        </p:par>
                        <p:par>
                          <p:cTn id="41" fill="hold">
                            <p:stCondLst>
                              <p:cond delay="6500"/>
                            </p:stCondLst>
                            <p:childTnLst>
                              <p:par>
                                <p:cTn id="42" presetID="22" presetClass="entr" presetSubtype="4" fill="hold" nodeType="afterEffect">
                                  <p:stCondLst>
                                    <p:cond delay="0"/>
                                  </p:stCondLst>
                                  <p:childTnLst>
                                    <p:set>
                                      <p:cBhvr>
                                        <p:cTn id="43" dur="1" fill="hold">
                                          <p:stCondLst>
                                            <p:cond delay="0"/>
                                          </p:stCondLst>
                                        </p:cTn>
                                        <p:tgtEl>
                                          <p:spTgt spid="19459"/>
                                        </p:tgtEl>
                                        <p:attrNameLst>
                                          <p:attrName>style.visibility</p:attrName>
                                        </p:attrNameLst>
                                      </p:cBhvr>
                                      <p:to>
                                        <p:strVal val="visible"/>
                                      </p:to>
                                    </p:set>
                                    <p:animEffect transition="in" filter="wipe(down)">
                                      <p:cBhvr>
                                        <p:cTn id="44" dur="500"/>
                                        <p:tgtEl>
                                          <p:spTgt spid="19459"/>
                                        </p:tgtEl>
                                      </p:cBhvr>
                                    </p:animEffect>
                                  </p:childTnLst>
                                </p:cTn>
                              </p:par>
                            </p:childTnLst>
                          </p:cTn>
                        </p:par>
                        <p:par>
                          <p:cTn id="45" fill="hold">
                            <p:stCondLst>
                              <p:cond delay="7000"/>
                            </p:stCondLst>
                            <p:childTnLst>
                              <p:par>
                                <p:cTn id="46" presetID="22" presetClass="entr" presetSubtype="8" fill="hold" nodeType="afterEffect">
                                  <p:stCondLst>
                                    <p:cond delay="50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wipe(left)">
                                      <p:cBhvr>
                                        <p:cTn id="48" dur="500"/>
                                        <p:tgtEl>
                                          <p:spTgt spid="6">
                                            <p:txEl>
                                              <p:pRg st="9" end="9"/>
                                            </p:txEl>
                                          </p:spTgt>
                                        </p:tgtEl>
                                      </p:cBhvr>
                                    </p:animEffect>
                                  </p:childTnLst>
                                </p:cTn>
                              </p:par>
                            </p:childTnLst>
                          </p:cTn>
                        </p:par>
                        <p:par>
                          <p:cTn id="49" fill="hold">
                            <p:stCondLst>
                              <p:cond delay="8000"/>
                            </p:stCondLst>
                            <p:childTnLst>
                              <p:par>
                                <p:cTn id="50" presetID="22" presetClass="entr" presetSubtype="8" fill="hold" nodeType="afterEffect">
                                  <p:stCondLst>
                                    <p:cond delay="50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wipe(left)">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left)">
                                      <p:cBhvr>
                                        <p:cTn id="57" dur="500"/>
                                        <p:tgtEl>
                                          <p:spTgt spid="10">
                                            <p:txEl>
                                              <p:pRg st="0" end="0"/>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Effect transition="in" filter="wipe(left)">
                                      <p:cBhvr>
                                        <p:cTn id="61" dur="500"/>
                                        <p:tgtEl>
                                          <p:spTgt spid="10">
                                            <p:txEl>
                                              <p:pRg st="1" end="1"/>
                                            </p:txEl>
                                          </p:spTgt>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Effect transition="in" filter="wipe(left)">
                                      <p:cBhvr>
                                        <p:cTn id="65" dur="500"/>
                                        <p:tgtEl>
                                          <p:spTgt spid="10">
                                            <p:txEl>
                                              <p:pRg st="2" end="2"/>
                                            </p:txEl>
                                          </p:spTgt>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10">
                                            <p:txEl>
                                              <p:pRg st="3" end="3"/>
                                            </p:txEl>
                                          </p:spTgt>
                                        </p:tgtEl>
                                        <p:attrNameLst>
                                          <p:attrName>style.visibility</p:attrName>
                                        </p:attrNameLst>
                                      </p:cBhvr>
                                      <p:to>
                                        <p:strVal val="visible"/>
                                      </p:to>
                                    </p:set>
                                    <p:animEffect transition="in" filter="wipe(left)">
                                      <p:cBhvr>
                                        <p:cTn id="69" dur="500"/>
                                        <p:tgtEl>
                                          <p:spTgt spid="10">
                                            <p:txEl>
                                              <p:pRg st="3" end="3"/>
                                            </p:txEl>
                                          </p:spTgt>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wipe(left)">
                                      <p:cBhvr>
                                        <p:cTn id="73" dur="500"/>
                                        <p:tgtEl>
                                          <p:spTgt spid="10">
                                            <p:txEl>
                                              <p:pRg st="4" end="4"/>
                                            </p:txEl>
                                          </p:spTgt>
                                        </p:tgtEl>
                                      </p:cBhvr>
                                    </p:animEffect>
                                  </p:childTnLst>
                                </p:cTn>
                              </p:par>
                            </p:childTnLst>
                          </p:cTn>
                        </p:par>
                        <p:par>
                          <p:cTn id="74" fill="hold">
                            <p:stCondLst>
                              <p:cond delay="2500"/>
                            </p:stCondLst>
                            <p:childTnLst>
                              <p:par>
                                <p:cTn id="75" presetID="22" presetClass="entr" presetSubtype="8" fill="hold" nodeType="afterEffect">
                                  <p:stCondLst>
                                    <p:cond delay="0"/>
                                  </p:stCondLst>
                                  <p:childTnLst>
                                    <p:set>
                                      <p:cBhvr>
                                        <p:cTn id="76" dur="1" fill="hold">
                                          <p:stCondLst>
                                            <p:cond delay="0"/>
                                          </p:stCondLst>
                                        </p:cTn>
                                        <p:tgtEl>
                                          <p:spTgt spid="10">
                                            <p:txEl>
                                              <p:pRg st="5" end="5"/>
                                            </p:txEl>
                                          </p:spTgt>
                                        </p:tgtEl>
                                        <p:attrNameLst>
                                          <p:attrName>style.visibility</p:attrName>
                                        </p:attrNameLst>
                                      </p:cBhvr>
                                      <p:to>
                                        <p:strVal val="visible"/>
                                      </p:to>
                                    </p:set>
                                    <p:animEffect transition="in" filter="wipe(left)">
                                      <p:cBhvr>
                                        <p:cTn id="77" dur="500"/>
                                        <p:tgtEl>
                                          <p:spTgt spid="10">
                                            <p:txEl>
                                              <p:pRg st="5" end="5"/>
                                            </p:txEl>
                                          </p:spTgt>
                                        </p:tgtEl>
                                      </p:cBhvr>
                                    </p:animEffect>
                                  </p:childTnLst>
                                </p:cTn>
                              </p:par>
                            </p:childTnLst>
                          </p:cTn>
                        </p:par>
                        <p:par>
                          <p:cTn id="78" fill="hold">
                            <p:stCondLst>
                              <p:cond delay="3000"/>
                            </p:stCondLst>
                            <p:childTnLst>
                              <p:par>
                                <p:cTn id="79" presetID="22" presetClass="entr" presetSubtype="8" fill="hold" nodeType="afterEffect">
                                  <p:stCondLst>
                                    <p:cond delay="0"/>
                                  </p:stCondLst>
                                  <p:childTnLst>
                                    <p:set>
                                      <p:cBhvr>
                                        <p:cTn id="80" dur="1" fill="hold">
                                          <p:stCondLst>
                                            <p:cond delay="0"/>
                                          </p:stCondLst>
                                        </p:cTn>
                                        <p:tgtEl>
                                          <p:spTgt spid="10">
                                            <p:txEl>
                                              <p:pRg st="6" end="6"/>
                                            </p:txEl>
                                          </p:spTgt>
                                        </p:tgtEl>
                                        <p:attrNameLst>
                                          <p:attrName>style.visibility</p:attrName>
                                        </p:attrNameLst>
                                      </p:cBhvr>
                                      <p:to>
                                        <p:strVal val="visible"/>
                                      </p:to>
                                    </p:set>
                                    <p:animEffect transition="in" filter="wipe(left)">
                                      <p:cBhvr>
                                        <p:cTn id="81" dur="500"/>
                                        <p:tgtEl>
                                          <p:spTgt spid="10">
                                            <p:txEl>
                                              <p:pRg st="6" end="6"/>
                                            </p:txEl>
                                          </p:spTgt>
                                        </p:tgtEl>
                                      </p:cBhvr>
                                    </p:animEffect>
                                  </p:childTnLst>
                                </p:cTn>
                              </p:par>
                            </p:childTnLst>
                          </p:cTn>
                        </p:par>
                        <p:par>
                          <p:cTn id="82" fill="hold">
                            <p:stCondLst>
                              <p:cond delay="3500"/>
                            </p:stCondLst>
                            <p:childTnLst>
                              <p:par>
                                <p:cTn id="83" presetID="22" presetClass="entr" presetSubtype="8" fill="hold" nodeType="afterEffect">
                                  <p:stCondLst>
                                    <p:cond delay="0"/>
                                  </p:stCondLst>
                                  <p:childTnLst>
                                    <p:set>
                                      <p:cBhvr>
                                        <p:cTn id="84" dur="1" fill="hold">
                                          <p:stCondLst>
                                            <p:cond delay="0"/>
                                          </p:stCondLst>
                                        </p:cTn>
                                        <p:tgtEl>
                                          <p:spTgt spid="10">
                                            <p:txEl>
                                              <p:pRg st="7" end="7"/>
                                            </p:txEl>
                                          </p:spTgt>
                                        </p:tgtEl>
                                        <p:attrNameLst>
                                          <p:attrName>style.visibility</p:attrName>
                                        </p:attrNameLst>
                                      </p:cBhvr>
                                      <p:to>
                                        <p:strVal val="visible"/>
                                      </p:to>
                                    </p:set>
                                    <p:animEffect transition="in" filter="wipe(left)">
                                      <p:cBhvr>
                                        <p:cTn id="85" dur="500"/>
                                        <p:tgtEl>
                                          <p:spTgt spid="10">
                                            <p:txEl>
                                              <p:pRg st="7" end="7"/>
                                            </p:txEl>
                                          </p:spTgt>
                                        </p:tgtEl>
                                      </p:cBhvr>
                                    </p:animEffect>
                                  </p:childTnLst>
                                </p:cTn>
                              </p:par>
                            </p:childTnLst>
                          </p:cTn>
                        </p:par>
                        <p:par>
                          <p:cTn id="86" fill="hold">
                            <p:stCondLst>
                              <p:cond delay="4000"/>
                            </p:stCondLst>
                            <p:childTnLst>
                              <p:par>
                                <p:cTn id="87" presetID="22" presetClass="entr" presetSubtype="8" fill="hold" nodeType="afterEffect">
                                  <p:stCondLst>
                                    <p:cond delay="0"/>
                                  </p:stCondLst>
                                  <p:childTnLst>
                                    <p:set>
                                      <p:cBhvr>
                                        <p:cTn id="88" dur="1" fill="hold">
                                          <p:stCondLst>
                                            <p:cond delay="0"/>
                                          </p:stCondLst>
                                        </p:cTn>
                                        <p:tgtEl>
                                          <p:spTgt spid="10">
                                            <p:txEl>
                                              <p:pRg st="8" end="8"/>
                                            </p:txEl>
                                          </p:spTgt>
                                        </p:tgtEl>
                                        <p:attrNameLst>
                                          <p:attrName>style.visibility</p:attrName>
                                        </p:attrNameLst>
                                      </p:cBhvr>
                                      <p:to>
                                        <p:strVal val="visible"/>
                                      </p:to>
                                    </p:set>
                                    <p:animEffect transition="in" filter="wipe(left)">
                                      <p:cBhvr>
                                        <p:cTn id="89" dur="500"/>
                                        <p:tgtEl>
                                          <p:spTgt spid="10">
                                            <p:txEl>
                                              <p:pRg st="8" end="8"/>
                                            </p:txEl>
                                          </p:spTgt>
                                        </p:tgtEl>
                                      </p:cBhvr>
                                    </p:animEffect>
                                  </p:childTnLst>
                                </p:cTn>
                              </p:par>
                            </p:childTnLst>
                          </p:cTn>
                        </p:par>
                        <p:par>
                          <p:cTn id="90" fill="hold">
                            <p:stCondLst>
                              <p:cond delay="4500"/>
                            </p:stCondLst>
                            <p:childTnLst>
                              <p:par>
                                <p:cTn id="91" presetID="22" presetClass="entr" presetSubtype="8" fill="hold" nodeType="afterEffect">
                                  <p:stCondLst>
                                    <p:cond delay="0"/>
                                  </p:stCondLst>
                                  <p:childTnLst>
                                    <p:set>
                                      <p:cBhvr>
                                        <p:cTn id="92" dur="1" fill="hold">
                                          <p:stCondLst>
                                            <p:cond delay="0"/>
                                          </p:stCondLst>
                                        </p:cTn>
                                        <p:tgtEl>
                                          <p:spTgt spid="10">
                                            <p:txEl>
                                              <p:pRg st="9" end="9"/>
                                            </p:txEl>
                                          </p:spTgt>
                                        </p:tgtEl>
                                        <p:attrNameLst>
                                          <p:attrName>style.visibility</p:attrName>
                                        </p:attrNameLst>
                                      </p:cBhvr>
                                      <p:to>
                                        <p:strVal val="visible"/>
                                      </p:to>
                                    </p:set>
                                    <p:animEffect transition="in" filter="wipe(left)">
                                      <p:cBhvr>
                                        <p:cTn id="93" dur="500"/>
                                        <p:tgtEl>
                                          <p:spTgt spid="10">
                                            <p:txEl>
                                              <p:pRg st="9" end="9"/>
                                            </p:txEl>
                                          </p:spTgt>
                                        </p:tgtEl>
                                      </p:cBhvr>
                                    </p:animEffect>
                                  </p:childTnLst>
                                </p:cTn>
                              </p:par>
                            </p:childTnLst>
                          </p:cTn>
                        </p:par>
                        <p:par>
                          <p:cTn id="94" fill="hold">
                            <p:stCondLst>
                              <p:cond delay="5000"/>
                            </p:stCondLst>
                            <p:childTnLst>
                              <p:par>
                                <p:cTn id="95" presetID="22" presetClass="entr" presetSubtype="8" fill="hold" nodeType="afterEffect">
                                  <p:stCondLst>
                                    <p:cond delay="0"/>
                                  </p:stCondLst>
                                  <p:childTnLst>
                                    <p:set>
                                      <p:cBhvr>
                                        <p:cTn id="96" dur="1" fill="hold">
                                          <p:stCondLst>
                                            <p:cond delay="0"/>
                                          </p:stCondLst>
                                        </p:cTn>
                                        <p:tgtEl>
                                          <p:spTgt spid="10">
                                            <p:txEl>
                                              <p:pRg st="10" end="10"/>
                                            </p:txEl>
                                          </p:spTgt>
                                        </p:tgtEl>
                                        <p:attrNameLst>
                                          <p:attrName>style.visibility</p:attrName>
                                        </p:attrNameLst>
                                      </p:cBhvr>
                                      <p:to>
                                        <p:strVal val="visible"/>
                                      </p:to>
                                    </p:set>
                                    <p:animEffect transition="in" filter="wipe(left)">
                                      <p:cBhvr>
                                        <p:cTn id="97" dur="500"/>
                                        <p:tgtEl>
                                          <p:spTgt spid="10">
                                            <p:txEl>
                                              <p:pRg st="10" end="10"/>
                                            </p:txEl>
                                          </p:spTgt>
                                        </p:tgtEl>
                                      </p:cBhvr>
                                    </p:animEffect>
                                  </p:childTnLst>
                                </p:cTn>
                              </p:par>
                            </p:childTnLst>
                          </p:cTn>
                        </p:par>
                        <p:par>
                          <p:cTn id="98" fill="hold">
                            <p:stCondLst>
                              <p:cond delay="5500"/>
                            </p:stCondLst>
                            <p:childTnLst>
                              <p:par>
                                <p:cTn id="99" presetID="22" presetClass="entr" presetSubtype="8" fill="hold" nodeType="afterEffect">
                                  <p:stCondLst>
                                    <p:cond delay="0"/>
                                  </p:stCondLst>
                                  <p:childTnLst>
                                    <p:set>
                                      <p:cBhvr>
                                        <p:cTn id="100" dur="1" fill="hold">
                                          <p:stCondLst>
                                            <p:cond delay="0"/>
                                          </p:stCondLst>
                                        </p:cTn>
                                        <p:tgtEl>
                                          <p:spTgt spid="10">
                                            <p:txEl>
                                              <p:pRg st="14" end="14"/>
                                            </p:txEl>
                                          </p:spTgt>
                                        </p:tgtEl>
                                        <p:attrNameLst>
                                          <p:attrName>style.visibility</p:attrName>
                                        </p:attrNameLst>
                                      </p:cBhvr>
                                      <p:to>
                                        <p:strVal val="visible"/>
                                      </p:to>
                                    </p:set>
                                    <p:animEffect transition="in" filter="wipe(left)">
                                      <p:cBhvr>
                                        <p:cTn id="101" dur="500"/>
                                        <p:tgtEl>
                                          <p:spTgt spid="10">
                                            <p:txEl>
                                              <p:pRg st="14" end="14"/>
                                            </p:txEl>
                                          </p:spTgt>
                                        </p:tgtEl>
                                      </p:cBhvr>
                                    </p:animEffect>
                                  </p:childTnLst>
                                </p:cTn>
                              </p:par>
                            </p:childTnLst>
                          </p:cTn>
                        </p:par>
                        <p:par>
                          <p:cTn id="102" fill="hold">
                            <p:stCondLst>
                              <p:cond delay="6000"/>
                            </p:stCondLst>
                            <p:childTnLst>
                              <p:par>
                                <p:cTn id="103" presetID="22" presetClass="entr" presetSubtype="8" fill="hold" nodeType="afterEffect">
                                  <p:stCondLst>
                                    <p:cond delay="0"/>
                                  </p:stCondLst>
                                  <p:childTnLst>
                                    <p:set>
                                      <p:cBhvr>
                                        <p:cTn id="104" dur="1" fill="hold">
                                          <p:stCondLst>
                                            <p:cond delay="0"/>
                                          </p:stCondLst>
                                        </p:cTn>
                                        <p:tgtEl>
                                          <p:spTgt spid="10">
                                            <p:txEl>
                                              <p:pRg st="15" end="15"/>
                                            </p:txEl>
                                          </p:spTgt>
                                        </p:tgtEl>
                                        <p:attrNameLst>
                                          <p:attrName>style.visibility</p:attrName>
                                        </p:attrNameLst>
                                      </p:cBhvr>
                                      <p:to>
                                        <p:strVal val="visible"/>
                                      </p:to>
                                    </p:set>
                                    <p:animEffect transition="in" filter="wipe(left)">
                                      <p:cBhvr>
                                        <p:cTn id="105" dur="500"/>
                                        <p:tgtEl>
                                          <p:spTgt spid="10">
                                            <p:txEl>
                                              <p:pRg st="15" end="15"/>
                                            </p:txEl>
                                          </p:spTgt>
                                        </p:tgtEl>
                                      </p:cBhvr>
                                    </p:animEffect>
                                  </p:childTnLst>
                                </p:cTn>
                              </p:par>
                            </p:childTnLst>
                          </p:cTn>
                        </p:par>
                        <p:par>
                          <p:cTn id="106" fill="hold">
                            <p:stCondLst>
                              <p:cond delay="6500"/>
                            </p:stCondLst>
                            <p:childTnLst>
                              <p:par>
                                <p:cTn id="107" presetID="22" presetClass="entr" presetSubtype="8" fill="hold" nodeType="afterEffect">
                                  <p:stCondLst>
                                    <p:cond delay="0"/>
                                  </p:stCondLst>
                                  <p:childTnLst>
                                    <p:set>
                                      <p:cBhvr>
                                        <p:cTn id="108" dur="1" fill="hold">
                                          <p:stCondLst>
                                            <p:cond delay="0"/>
                                          </p:stCondLst>
                                        </p:cTn>
                                        <p:tgtEl>
                                          <p:spTgt spid="10">
                                            <p:txEl>
                                              <p:pRg st="16" end="16"/>
                                            </p:txEl>
                                          </p:spTgt>
                                        </p:tgtEl>
                                        <p:attrNameLst>
                                          <p:attrName>style.visibility</p:attrName>
                                        </p:attrNameLst>
                                      </p:cBhvr>
                                      <p:to>
                                        <p:strVal val="visible"/>
                                      </p:to>
                                    </p:set>
                                    <p:animEffect transition="in" filter="wipe(left)">
                                      <p:cBhvr>
                                        <p:cTn id="109" dur="500"/>
                                        <p:tgtEl>
                                          <p:spTgt spid="10">
                                            <p:txEl>
                                              <p:pRg st="16" end="16"/>
                                            </p:txEl>
                                          </p:spTgt>
                                        </p:tgtEl>
                                      </p:cBhvr>
                                    </p:animEffect>
                                  </p:childTnLst>
                                </p:cTn>
                              </p:par>
                            </p:childTnLst>
                          </p:cTn>
                        </p:par>
                        <p:par>
                          <p:cTn id="110" fill="hold">
                            <p:stCondLst>
                              <p:cond delay="7000"/>
                            </p:stCondLst>
                            <p:childTnLst>
                              <p:par>
                                <p:cTn id="111" presetID="22" presetClass="entr" presetSubtype="8" fill="hold" nodeType="afterEffect">
                                  <p:stCondLst>
                                    <p:cond delay="0"/>
                                  </p:stCondLst>
                                  <p:childTnLst>
                                    <p:set>
                                      <p:cBhvr>
                                        <p:cTn id="112" dur="1" fill="hold">
                                          <p:stCondLst>
                                            <p:cond delay="0"/>
                                          </p:stCondLst>
                                        </p:cTn>
                                        <p:tgtEl>
                                          <p:spTgt spid="10">
                                            <p:txEl>
                                              <p:pRg st="17" end="17"/>
                                            </p:txEl>
                                          </p:spTgt>
                                        </p:tgtEl>
                                        <p:attrNameLst>
                                          <p:attrName>style.visibility</p:attrName>
                                        </p:attrNameLst>
                                      </p:cBhvr>
                                      <p:to>
                                        <p:strVal val="visible"/>
                                      </p:to>
                                    </p:set>
                                    <p:animEffect transition="in" filter="wipe(left)">
                                      <p:cBhvr>
                                        <p:cTn id="113" dur="500"/>
                                        <p:tgtEl>
                                          <p:spTgt spid="10">
                                            <p:txEl>
                                              <p:pRg st="17" end="17"/>
                                            </p:txEl>
                                          </p:spTgt>
                                        </p:tgtEl>
                                      </p:cBhvr>
                                    </p:animEffect>
                                  </p:childTnLst>
                                </p:cTn>
                              </p:par>
                            </p:childTnLst>
                          </p:cTn>
                        </p:par>
                        <p:par>
                          <p:cTn id="114" fill="hold">
                            <p:stCondLst>
                              <p:cond delay="7500"/>
                            </p:stCondLst>
                            <p:childTnLst>
                              <p:par>
                                <p:cTn id="115" presetID="22" presetClass="entr" presetSubtype="8" fill="hold" nodeType="afterEffect">
                                  <p:stCondLst>
                                    <p:cond delay="0"/>
                                  </p:stCondLst>
                                  <p:childTnLst>
                                    <p:set>
                                      <p:cBhvr>
                                        <p:cTn id="116" dur="1" fill="hold">
                                          <p:stCondLst>
                                            <p:cond delay="0"/>
                                          </p:stCondLst>
                                        </p:cTn>
                                        <p:tgtEl>
                                          <p:spTgt spid="10">
                                            <p:txEl>
                                              <p:pRg st="18" end="18"/>
                                            </p:txEl>
                                          </p:spTgt>
                                        </p:tgtEl>
                                        <p:attrNameLst>
                                          <p:attrName>style.visibility</p:attrName>
                                        </p:attrNameLst>
                                      </p:cBhvr>
                                      <p:to>
                                        <p:strVal val="visible"/>
                                      </p:to>
                                    </p:set>
                                    <p:animEffect transition="in" filter="wipe(left)">
                                      <p:cBhvr>
                                        <p:cTn id="117" dur="500"/>
                                        <p:tgtEl>
                                          <p:spTgt spid="1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908050"/>
            <a:ext cx="9144000" cy="738188"/>
          </a:xfrm>
          <a:prstGeom prst="rect">
            <a:avLst/>
          </a:prstGeom>
          <a:noFill/>
        </p:spPr>
        <p:txBody>
          <a:bodyPr>
            <a:spAutoFit/>
          </a:bodyPr>
          <a:lstStyle/>
          <a:p>
            <a:pPr algn="ctr" fontAlgn="auto">
              <a:spcBef>
                <a:spcPts val="0"/>
              </a:spcBef>
              <a:spcAft>
                <a:spcPts val="0"/>
              </a:spcAft>
              <a:defRPr/>
            </a:pPr>
            <a:r>
              <a:rPr lang="fr-FR" sz="2800" dirty="0">
                <a:latin typeface="+mj-lt"/>
                <a:cs typeface="+mn-cs"/>
              </a:rPr>
              <a:t>Merci de votre attention!</a:t>
            </a:r>
          </a:p>
          <a:p>
            <a:pPr lvl="1" algn="ctr" fontAlgn="auto">
              <a:spcBef>
                <a:spcPts val="0"/>
              </a:spcBef>
              <a:spcAft>
                <a:spcPts val="0"/>
              </a:spcAft>
              <a:buFont typeface="Wingdings" pitchFamily="2" charset="2"/>
              <a:buChar char="Ø"/>
              <a:defRPr/>
            </a:pPr>
            <a:endParaRPr lang="fr-FR" sz="1400" i="1" dirty="0">
              <a:solidFill>
                <a:schemeClr val="bg1">
                  <a:lumMod val="65000"/>
                </a:schemeClr>
              </a:solidFill>
              <a:latin typeface="+mj-lt"/>
              <a:cs typeface="+mn-cs"/>
            </a:endParaRPr>
          </a:p>
        </p:txBody>
      </p:sp>
      <p:pic>
        <p:nvPicPr>
          <p:cNvPr id="45060" name="Picture 11" descr="C:\Users\SPETEK\Desktop\cantharella.jpg"/>
          <p:cNvPicPr>
            <a:picLocks noChangeAspect="1" noChangeArrowheads="1"/>
          </p:cNvPicPr>
          <p:nvPr/>
        </p:nvPicPr>
        <p:blipFill>
          <a:blip r:embed="rId3" cstate="print"/>
          <a:srcRect l="2042" t="1903" r="2042" b="2956"/>
          <a:stretch>
            <a:fillRect/>
          </a:stretch>
        </p:blipFill>
        <p:spPr bwMode="auto">
          <a:xfrm>
            <a:off x="2268538" y="1412875"/>
            <a:ext cx="4787900" cy="5092700"/>
          </a:xfrm>
          <a:prstGeom prst="rect">
            <a:avLst/>
          </a:prstGeom>
          <a:noFill/>
          <a:ln w="9525">
            <a:noFill/>
            <a:miter lim="800000"/>
            <a:headEnd/>
            <a:tailEnd/>
          </a:ln>
        </p:spPr>
      </p:pic>
      <p:sp>
        <p:nvSpPr>
          <p:cNvPr id="7"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6"/>
          <p:cNvGrpSpPr>
            <a:grpSpLocks/>
          </p:cNvGrpSpPr>
          <p:nvPr/>
        </p:nvGrpSpPr>
        <p:grpSpPr bwMode="auto">
          <a:xfrm>
            <a:off x="-180975" y="3429000"/>
            <a:ext cx="3313113" cy="2493963"/>
            <a:chOff x="2915816" y="3573016"/>
            <a:chExt cx="3312368" cy="2494781"/>
          </a:xfrm>
        </p:grpSpPr>
        <p:pic>
          <p:nvPicPr>
            <p:cNvPr id="1071" name="Picture 5"/>
            <p:cNvPicPr>
              <a:picLocks noChangeAspect="1" noChangeArrowheads="1"/>
            </p:cNvPicPr>
            <p:nvPr/>
          </p:nvPicPr>
          <p:blipFill>
            <a:blip r:embed="rId4" cstate="print"/>
            <a:srcRect/>
            <a:stretch>
              <a:fillRect/>
            </a:stretch>
          </p:blipFill>
          <p:spPr bwMode="auto">
            <a:xfrm>
              <a:off x="3491880" y="4077072"/>
              <a:ext cx="2295525" cy="1990725"/>
            </a:xfrm>
            <a:prstGeom prst="rect">
              <a:avLst/>
            </a:prstGeom>
            <a:noFill/>
            <a:ln w="9525">
              <a:noFill/>
              <a:miter lim="800000"/>
              <a:headEnd/>
              <a:tailEnd/>
            </a:ln>
          </p:spPr>
        </p:pic>
        <p:sp>
          <p:nvSpPr>
            <p:cNvPr id="46" name="ZoneTexte 45"/>
            <p:cNvSpPr txBox="1"/>
            <p:nvPr/>
          </p:nvSpPr>
          <p:spPr>
            <a:xfrm>
              <a:off x="2915816" y="3573016"/>
              <a:ext cx="3312368" cy="646325"/>
            </a:xfrm>
            <a:prstGeom prst="rect">
              <a:avLst/>
            </a:prstGeom>
            <a:noFill/>
          </p:spPr>
          <p:txBody>
            <a:bodyPr>
              <a:spAutoFit/>
            </a:bodyPr>
            <a:lstStyle/>
            <a:p>
              <a:pPr algn="ctr" fontAlgn="auto">
                <a:spcBef>
                  <a:spcPts val="0"/>
                </a:spcBef>
                <a:spcAft>
                  <a:spcPts val="0"/>
                </a:spcAft>
                <a:defRPr/>
              </a:pPr>
              <a:r>
                <a:rPr lang="fr-FR" dirty="0">
                  <a:solidFill>
                    <a:schemeClr val="accent1">
                      <a:lumMod val="60000"/>
                      <a:lumOff val="40000"/>
                    </a:schemeClr>
                  </a:solidFill>
                  <a:latin typeface="+mj-lt"/>
                  <a:cs typeface="+mn-cs"/>
                </a:rPr>
                <a:t>Travaux pluridisciplinaires</a:t>
              </a:r>
            </a:p>
            <a:p>
              <a:pPr algn="ctr" fontAlgn="auto">
                <a:spcBef>
                  <a:spcPts val="0"/>
                </a:spcBef>
                <a:spcAft>
                  <a:spcPts val="0"/>
                </a:spcAft>
                <a:defRPr/>
              </a:pPr>
              <a:r>
                <a:rPr lang="fr-FR" dirty="0">
                  <a:solidFill>
                    <a:schemeClr val="accent1">
                      <a:lumMod val="60000"/>
                      <a:lumOff val="40000"/>
                    </a:schemeClr>
                  </a:solidFill>
                  <a:latin typeface="+mj-lt"/>
                  <a:cs typeface="+mn-cs"/>
                </a:rPr>
                <a:t>Collaborateurs multiples</a:t>
              </a:r>
            </a:p>
          </p:txBody>
        </p:sp>
      </p:grpSp>
      <p:sp>
        <p:nvSpPr>
          <p:cNvPr id="5"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
        <p:nvSpPr>
          <p:cNvPr id="7" name="Espace réservé du numéro de diapositive 6"/>
          <p:cNvSpPr>
            <a:spLocks noGrp="1"/>
          </p:cNvSpPr>
          <p:nvPr>
            <p:ph type="sldNum" sz="quarter" idx="12"/>
          </p:nvPr>
        </p:nvSpPr>
        <p:spPr/>
        <p:txBody>
          <a:bodyPr/>
          <a:lstStyle/>
          <a:p>
            <a:pPr>
              <a:defRPr/>
            </a:pPr>
            <a:fld id="{8CA92419-B290-45CC-846B-439D6EC4CD61}" type="slidenum">
              <a:rPr lang="fr-FR" smtClean="0">
                <a:latin typeface="+mj-lt"/>
              </a:rPr>
              <a:pPr>
                <a:defRPr/>
              </a:pPr>
              <a:t>2</a:t>
            </a:fld>
            <a:endParaRPr lang="fr-FR" dirty="0">
              <a:latin typeface="+mj-lt"/>
            </a:endParaRPr>
          </a:p>
        </p:txBody>
      </p:sp>
      <p:sp>
        <p:nvSpPr>
          <p:cNvPr id="17" name="ZoneTexte 16"/>
          <p:cNvSpPr txBox="1"/>
          <p:nvPr/>
        </p:nvSpPr>
        <p:spPr>
          <a:xfrm>
            <a:off x="2411413" y="4581525"/>
            <a:ext cx="3382962" cy="1570038"/>
          </a:xfrm>
          <a:prstGeom prst="rect">
            <a:avLst/>
          </a:prstGeom>
          <a:noFill/>
        </p:spPr>
        <p:txBody>
          <a:bodyPr>
            <a:spAutoFit/>
          </a:bodyPr>
          <a:lstStyle/>
          <a:p>
            <a:pPr algn="ctr" fontAlgn="auto">
              <a:spcBef>
                <a:spcPts val="0"/>
              </a:spcBef>
              <a:spcAft>
                <a:spcPts val="0"/>
              </a:spcAft>
              <a:defRPr/>
            </a:pPr>
            <a:r>
              <a:rPr lang="fr-FR" sz="2400" b="1" dirty="0">
                <a:solidFill>
                  <a:srgbClr val="C00000"/>
                </a:solidFill>
                <a:latin typeface="+mj-lt"/>
                <a:cs typeface="+mn-cs"/>
              </a:rPr>
              <a:t>Problèmes</a:t>
            </a:r>
          </a:p>
          <a:p>
            <a:pPr algn="ctr" fontAlgn="auto">
              <a:spcBef>
                <a:spcPts val="0"/>
              </a:spcBef>
              <a:spcAft>
                <a:spcPts val="0"/>
              </a:spcAft>
              <a:buFont typeface="Wingdings" pitchFamily="2" charset="2"/>
              <a:buChar char="Ø"/>
              <a:defRPr/>
            </a:pPr>
            <a:r>
              <a:rPr lang="fr-FR" dirty="0">
                <a:solidFill>
                  <a:srgbClr val="C00000"/>
                </a:solidFill>
                <a:latin typeface="+mj-lt"/>
                <a:cs typeface="+mn-cs"/>
              </a:rPr>
              <a:t> </a:t>
            </a:r>
            <a:r>
              <a:rPr lang="fr-FR" b="1" dirty="0">
                <a:solidFill>
                  <a:srgbClr val="C00000"/>
                </a:solidFill>
                <a:latin typeface="+mj-lt"/>
                <a:cs typeface="+mn-cs"/>
              </a:rPr>
              <a:t>Accéder/partager les données</a:t>
            </a:r>
          </a:p>
          <a:p>
            <a:pPr algn="ctr" fontAlgn="auto">
              <a:spcBef>
                <a:spcPts val="0"/>
              </a:spcBef>
              <a:spcAft>
                <a:spcPts val="0"/>
              </a:spcAft>
              <a:buFont typeface="Wingdings" pitchFamily="2" charset="2"/>
              <a:buChar char="Ø"/>
              <a:defRPr/>
            </a:pPr>
            <a:r>
              <a:rPr lang="fr-FR" b="1" dirty="0">
                <a:solidFill>
                  <a:srgbClr val="C00000"/>
                </a:solidFill>
                <a:latin typeface="+mj-lt"/>
                <a:cs typeface="+mn-cs"/>
              </a:rPr>
              <a:t> Actualiser</a:t>
            </a:r>
          </a:p>
          <a:p>
            <a:pPr algn="ctr" fontAlgn="auto">
              <a:spcBef>
                <a:spcPts val="0"/>
              </a:spcBef>
              <a:spcAft>
                <a:spcPts val="0"/>
              </a:spcAft>
              <a:buFont typeface="Wingdings" pitchFamily="2" charset="2"/>
              <a:buChar char="Ø"/>
              <a:defRPr/>
            </a:pPr>
            <a:r>
              <a:rPr lang="fr-FR" b="1" dirty="0">
                <a:solidFill>
                  <a:srgbClr val="C00000"/>
                </a:solidFill>
                <a:latin typeface="+mj-lt"/>
                <a:cs typeface="+mn-cs"/>
              </a:rPr>
              <a:t> Recouper, analyser</a:t>
            </a:r>
          </a:p>
          <a:p>
            <a:pPr algn="ctr" fontAlgn="auto">
              <a:spcBef>
                <a:spcPts val="0"/>
              </a:spcBef>
              <a:spcAft>
                <a:spcPts val="0"/>
              </a:spcAft>
              <a:buFont typeface="Wingdings" pitchFamily="2" charset="2"/>
              <a:buChar char="Ø"/>
              <a:defRPr/>
            </a:pPr>
            <a:r>
              <a:rPr lang="fr-FR" b="1" dirty="0">
                <a:solidFill>
                  <a:srgbClr val="C00000"/>
                </a:solidFill>
                <a:latin typeface="+mj-lt"/>
                <a:cs typeface="+mn-cs"/>
              </a:rPr>
              <a:t> </a:t>
            </a:r>
            <a:r>
              <a:rPr lang="fr-FR" b="1" dirty="0" err="1">
                <a:solidFill>
                  <a:srgbClr val="C00000"/>
                </a:solidFill>
                <a:latin typeface="+mj-lt"/>
                <a:cs typeface="+mn-cs"/>
              </a:rPr>
              <a:t>Péréniser</a:t>
            </a:r>
            <a:endParaRPr lang="fr-FR" b="1" dirty="0">
              <a:solidFill>
                <a:srgbClr val="C00000"/>
              </a:solidFill>
              <a:latin typeface="+mj-lt"/>
              <a:cs typeface="+mn-cs"/>
            </a:endParaRPr>
          </a:p>
        </p:txBody>
      </p:sp>
      <p:grpSp>
        <p:nvGrpSpPr>
          <p:cNvPr id="3" name="Groupe 43"/>
          <p:cNvGrpSpPr>
            <a:grpSpLocks/>
          </p:cNvGrpSpPr>
          <p:nvPr/>
        </p:nvGrpSpPr>
        <p:grpSpPr bwMode="auto">
          <a:xfrm>
            <a:off x="0" y="1485900"/>
            <a:ext cx="1512888" cy="1346200"/>
            <a:chOff x="250825" y="1196503"/>
            <a:chExt cx="1512888" cy="1346672"/>
          </a:xfrm>
        </p:grpSpPr>
        <p:pic>
          <p:nvPicPr>
            <p:cNvPr id="1069" name="Picture 14" descr="G:\Sylvain\Mes documents\Photos\Alis\alis01best.jpg"/>
            <p:cNvPicPr>
              <a:picLocks noChangeAspect="1" noChangeArrowheads="1"/>
            </p:cNvPicPr>
            <p:nvPr/>
          </p:nvPicPr>
          <p:blipFill>
            <a:blip r:embed="rId5" cstate="print"/>
            <a:srcRect/>
            <a:stretch>
              <a:fillRect/>
            </a:stretch>
          </p:blipFill>
          <p:spPr bwMode="auto">
            <a:xfrm>
              <a:off x="394859" y="1196503"/>
              <a:ext cx="1146519" cy="859622"/>
            </a:xfrm>
            <a:prstGeom prst="rect">
              <a:avLst/>
            </a:prstGeom>
            <a:noFill/>
            <a:ln w="9525">
              <a:noFill/>
              <a:miter lim="800000"/>
              <a:headEnd/>
              <a:tailEnd/>
            </a:ln>
          </p:spPr>
        </p:pic>
        <p:sp>
          <p:nvSpPr>
            <p:cNvPr id="31" name="ZoneTexte 30"/>
            <p:cNvSpPr txBox="1"/>
            <p:nvPr/>
          </p:nvSpPr>
          <p:spPr bwMode="auto">
            <a:xfrm>
              <a:off x="250825" y="2204919"/>
              <a:ext cx="1512888" cy="338256"/>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Observations</a:t>
              </a:r>
            </a:p>
          </p:txBody>
        </p:sp>
      </p:grpSp>
      <p:grpSp>
        <p:nvGrpSpPr>
          <p:cNvPr id="4" name="Groupe 44"/>
          <p:cNvGrpSpPr>
            <a:grpSpLocks/>
          </p:cNvGrpSpPr>
          <p:nvPr/>
        </p:nvGrpSpPr>
        <p:grpSpPr bwMode="auto">
          <a:xfrm>
            <a:off x="1296988" y="1917700"/>
            <a:ext cx="1511300" cy="1058863"/>
            <a:chOff x="1547813" y="1628471"/>
            <a:chExt cx="1511300" cy="1059167"/>
          </a:xfrm>
        </p:grpSpPr>
        <p:pic>
          <p:nvPicPr>
            <p:cNvPr id="1067" name="Picture 13" descr="C:\Users\SPETEK\AppData\Local\Microsoft\Windows\Temporary Internet Files\Content.IE5\8QPA637B\MC900329627[1].wmf"/>
            <p:cNvPicPr>
              <a:picLocks noChangeAspect="1" noChangeArrowheads="1"/>
            </p:cNvPicPr>
            <p:nvPr/>
          </p:nvPicPr>
          <p:blipFill>
            <a:blip r:embed="rId6" cstate="print"/>
            <a:srcRect/>
            <a:stretch>
              <a:fillRect/>
            </a:stretch>
          </p:blipFill>
          <p:spPr bwMode="auto">
            <a:xfrm>
              <a:off x="1691168" y="1628471"/>
              <a:ext cx="972395" cy="746025"/>
            </a:xfrm>
            <a:prstGeom prst="rect">
              <a:avLst/>
            </a:prstGeom>
            <a:noFill/>
            <a:ln w="9525">
              <a:noFill/>
              <a:miter lim="800000"/>
              <a:headEnd/>
              <a:tailEnd/>
            </a:ln>
          </p:spPr>
        </p:pic>
        <p:sp>
          <p:nvSpPr>
            <p:cNvPr id="33" name="ZoneTexte 32"/>
            <p:cNvSpPr txBox="1"/>
            <p:nvPr/>
          </p:nvSpPr>
          <p:spPr bwMode="auto">
            <a:xfrm>
              <a:off x="1547813" y="2347815"/>
              <a:ext cx="1511300" cy="339823"/>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Biotope</a:t>
              </a:r>
            </a:p>
          </p:txBody>
        </p:sp>
      </p:grpSp>
      <p:grpSp>
        <p:nvGrpSpPr>
          <p:cNvPr id="6" name="Groupe 47"/>
          <p:cNvGrpSpPr>
            <a:grpSpLocks/>
          </p:cNvGrpSpPr>
          <p:nvPr/>
        </p:nvGrpSpPr>
        <p:grpSpPr bwMode="auto">
          <a:xfrm>
            <a:off x="3384550" y="1412875"/>
            <a:ext cx="2520950" cy="1706563"/>
            <a:chOff x="3635375" y="1124508"/>
            <a:chExt cx="2520950" cy="1706005"/>
          </a:xfrm>
        </p:grpSpPr>
        <p:pic>
          <p:nvPicPr>
            <p:cNvPr id="1063" name="Picture 20" descr="C:\Users\SPETEK\AppData\Local\Microsoft\Windows\Temporary Internet Files\Content.IE5\8QPA637B\MC900351966[1].wmf"/>
            <p:cNvPicPr>
              <a:picLocks noChangeAspect="1" noChangeArrowheads="1"/>
            </p:cNvPicPr>
            <p:nvPr/>
          </p:nvPicPr>
          <p:blipFill>
            <a:blip r:embed="rId7" cstate="print"/>
            <a:srcRect/>
            <a:stretch>
              <a:fillRect/>
            </a:stretch>
          </p:blipFill>
          <p:spPr bwMode="auto">
            <a:xfrm>
              <a:off x="4499836" y="1124508"/>
              <a:ext cx="576137" cy="529441"/>
            </a:xfrm>
            <a:prstGeom prst="rect">
              <a:avLst/>
            </a:prstGeom>
            <a:noFill/>
            <a:ln w="9525">
              <a:noFill/>
              <a:miter lim="800000"/>
              <a:headEnd/>
              <a:tailEnd/>
            </a:ln>
          </p:spPr>
        </p:pic>
        <p:pic>
          <p:nvPicPr>
            <p:cNvPr id="1064" name="Picture 21" descr="C:\Users\SPETEK\AppData\Local\Microsoft\Windows\Temporary Internet Files\Content.IE5\XRVZ718M\MC900351967[1].wmf"/>
            <p:cNvPicPr>
              <a:picLocks noChangeAspect="1" noChangeArrowheads="1"/>
            </p:cNvPicPr>
            <p:nvPr/>
          </p:nvPicPr>
          <p:blipFill>
            <a:blip r:embed="rId8" cstate="print"/>
            <a:srcRect/>
            <a:stretch>
              <a:fillRect/>
            </a:stretch>
          </p:blipFill>
          <p:spPr bwMode="auto">
            <a:xfrm>
              <a:off x="4283785" y="1772461"/>
              <a:ext cx="609712" cy="689939"/>
            </a:xfrm>
            <a:prstGeom prst="rect">
              <a:avLst/>
            </a:prstGeom>
            <a:noFill/>
            <a:ln w="9525">
              <a:noFill/>
              <a:miter lim="800000"/>
              <a:headEnd/>
              <a:tailEnd/>
            </a:ln>
          </p:spPr>
        </p:pic>
        <p:sp>
          <p:nvSpPr>
            <p:cNvPr id="34" name="ZoneTexte 33"/>
            <p:cNvSpPr txBox="1"/>
            <p:nvPr/>
          </p:nvSpPr>
          <p:spPr bwMode="auto">
            <a:xfrm>
              <a:off x="3635375" y="2492486"/>
              <a:ext cx="1512888" cy="338027"/>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Procédés</a:t>
              </a:r>
            </a:p>
          </p:txBody>
        </p:sp>
        <p:sp>
          <p:nvSpPr>
            <p:cNvPr id="36" name="ZoneTexte 35"/>
            <p:cNvSpPr txBox="1"/>
            <p:nvPr/>
          </p:nvSpPr>
          <p:spPr bwMode="auto">
            <a:xfrm>
              <a:off x="4643438" y="2348071"/>
              <a:ext cx="1512887" cy="339614"/>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Molécules</a:t>
              </a:r>
            </a:p>
          </p:txBody>
        </p:sp>
      </p:grpSp>
      <p:grpSp>
        <p:nvGrpSpPr>
          <p:cNvPr id="8" name="Groupe 48"/>
          <p:cNvGrpSpPr>
            <a:grpSpLocks/>
          </p:cNvGrpSpPr>
          <p:nvPr/>
        </p:nvGrpSpPr>
        <p:grpSpPr bwMode="auto">
          <a:xfrm>
            <a:off x="4968875" y="1628775"/>
            <a:ext cx="1512888" cy="987425"/>
            <a:chOff x="5219700" y="1340492"/>
            <a:chExt cx="1512888" cy="986783"/>
          </a:xfrm>
        </p:grpSpPr>
        <p:pic>
          <p:nvPicPr>
            <p:cNvPr id="1061" name="Picture 22"/>
            <p:cNvPicPr>
              <a:picLocks noChangeAspect="1" noChangeArrowheads="1"/>
            </p:cNvPicPr>
            <p:nvPr/>
          </p:nvPicPr>
          <p:blipFill>
            <a:blip r:embed="rId9" cstate="print"/>
            <a:srcRect t="27765" b="5530"/>
            <a:stretch>
              <a:fillRect/>
            </a:stretch>
          </p:blipFill>
          <p:spPr bwMode="auto">
            <a:xfrm>
              <a:off x="5364042" y="1340492"/>
              <a:ext cx="864206" cy="576289"/>
            </a:xfrm>
            <a:prstGeom prst="rect">
              <a:avLst/>
            </a:prstGeom>
            <a:noFill/>
            <a:ln w="9525">
              <a:noFill/>
              <a:miter lim="800000"/>
              <a:headEnd/>
              <a:tailEnd/>
            </a:ln>
          </p:spPr>
        </p:pic>
        <p:sp>
          <p:nvSpPr>
            <p:cNvPr id="37" name="ZoneTexte 36"/>
            <p:cNvSpPr txBox="1"/>
            <p:nvPr/>
          </p:nvSpPr>
          <p:spPr bwMode="auto">
            <a:xfrm>
              <a:off x="5219700" y="1989358"/>
              <a:ext cx="1512888" cy="337917"/>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Activités</a:t>
              </a:r>
            </a:p>
          </p:txBody>
        </p:sp>
      </p:grpSp>
      <p:grpSp>
        <p:nvGrpSpPr>
          <p:cNvPr id="9" name="Groupe 46"/>
          <p:cNvGrpSpPr>
            <a:grpSpLocks/>
          </p:cNvGrpSpPr>
          <p:nvPr/>
        </p:nvGrpSpPr>
        <p:grpSpPr bwMode="auto">
          <a:xfrm>
            <a:off x="2232025" y="1341438"/>
            <a:ext cx="1944688" cy="2138362"/>
            <a:chOff x="2482850" y="1052513"/>
            <a:chExt cx="1944688" cy="2138362"/>
          </a:xfrm>
        </p:grpSpPr>
        <p:grpSp>
          <p:nvGrpSpPr>
            <p:cNvPr id="1052" name="Groupe 37"/>
            <p:cNvGrpSpPr>
              <a:grpSpLocks/>
            </p:cNvGrpSpPr>
            <p:nvPr/>
          </p:nvGrpSpPr>
          <p:grpSpPr bwMode="auto">
            <a:xfrm>
              <a:off x="2483356" y="1052513"/>
              <a:ext cx="1682535" cy="1128166"/>
              <a:chOff x="2483768" y="1268760"/>
              <a:chExt cx="1682321" cy="1128373"/>
            </a:xfrm>
          </p:grpSpPr>
          <p:pic>
            <p:nvPicPr>
              <p:cNvPr id="1056" name="Picture 15" descr="G:\Sylvain\Mes documents\Photos\Eponges 2007 - DVD - Fiji 2007\BSM Fiji 2007 - Photographies in situ\Fidji-ST29-pearl reef\Echinoderme-ST29-Fidji\Fidji-ST29-Purple reef-Greg (37).JPG"/>
              <p:cNvPicPr>
                <a:picLocks noChangeAspect="1" noChangeArrowheads="1"/>
              </p:cNvPicPr>
              <p:nvPr/>
            </p:nvPicPr>
            <p:blipFill>
              <a:blip r:embed="rId10" cstate="print"/>
              <a:srcRect/>
              <a:stretch>
                <a:fillRect/>
              </a:stretch>
            </p:blipFill>
            <p:spPr bwMode="auto">
              <a:xfrm>
                <a:off x="2483768" y="1340768"/>
                <a:ext cx="576064" cy="432048"/>
              </a:xfrm>
              <a:prstGeom prst="rect">
                <a:avLst/>
              </a:prstGeom>
              <a:noFill/>
              <a:ln w="9525">
                <a:noFill/>
                <a:miter lim="800000"/>
                <a:headEnd/>
                <a:tailEnd/>
              </a:ln>
            </p:spPr>
          </p:pic>
          <p:pic>
            <p:nvPicPr>
              <p:cNvPr id="1057" name="Picture 16" descr="G:\Sylvain\Mes documents\Photos\Eponges 2007 - DVD - Fiji 2007\BSM Fiji 2007 - Photographies in situ\Fidji-ST30-Kandavu-Pearl reef-Pt sud-Greg\Chlorodesmis-ST30-Fidji\CHLORO~4.JPG"/>
              <p:cNvPicPr>
                <a:picLocks noChangeAspect="1" noChangeArrowheads="1"/>
              </p:cNvPicPr>
              <p:nvPr/>
            </p:nvPicPr>
            <p:blipFill>
              <a:blip r:embed="rId11" cstate="print"/>
              <a:srcRect l="15823" t="23405" r="29138" b="7526"/>
              <a:stretch>
                <a:fillRect/>
              </a:stretch>
            </p:blipFill>
            <p:spPr bwMode="auto">
              <a:xfrm>
                <a:off x="2915816" y="1556792"/>
                <a:ext cx="535560" cy="504056"/>
              </a:xfrm>
              <a:prstGeom prst="rect">
                <a:avLst/>
              </a:prstGeom>
              <a:noFill/>
              <a:ln w="9525">
                <a:noFill/>
                <a:miter lim="800000"/>
                <a:headEnd/>
                <a:tailEnd/>
              </a:ln>
            </p:spPr>
          </p:pic>
          <p:pic>
            <p:nvPicPr>
              <p:cNvPr id="1058" name="Picture 17" descr="G:\Sylvain\Mes documents\Photos\Eponges 2007 - DVD - Fiji 2007\BSM Fiji 2007 - Photographies in situ\Fidji-ST30-Kandavu-Pearl reef-Pt sud-Greg\Gorgone-ST30-Fidji\GO8598~1.JPG"/>
              <p:cNvPicPr>
                <a:picLocks noChangeAspect="1" noChangeArrowheads="1"/>
              </p:cNvPicPr>
              <p:nvPr/>
            </p:nvPicPr>
            <p:blipFill>
              <a:blip r:embed="rId12" cstate="print"/>
              <a:srcRect r="14943" b="5330"/>
              <a:stretch>
                <a:fillRect/>
              </a:stretch>
            </p:blipFill>
            <p:spPr bwMode="auto">
              <a:xfrm>
                <a:off x="3347864" y="1268760"/>
                <a:ext cx="504000" cy="420725"/>
              </a:xfrm>
              <a:prstGeom prst="rect">
                <a:avLst/>
              </a:prstGeom>
              <a:noFill/>
              <a:ln w="9525">
                <a:noFill/>
                <a:miter lim="800000"/>
                <a:headEnd/>
                <a:tailEnd/>
              </a:ln>
            </p:spPr>
          </p:pic>
          <p:pic>
            <p:nvPicPr>
              <p:cNvPr id="1059" name="Picture 18" descr="G:\Sylvain\Mes documents\Photos\Eponges 2007 - DVD - Fiji 2007\BSM Fiji 2007 - Photographies in situ\Fidji-ST30-Kandavu-Pearl reef-Pt sud-Greg\Cône-ST30-Fidji\CÔNE-F~2.JPG"/>
              <p:cNvPicPr>
                <a:picLocks noChangeAspect="1" noChangeArrowheads="1"/>
              </p:cNvPicPr>
              <p:nvPr/>
            </p:nvPicPr>
            <p:blipFill>
              <a:blip r:embed="rId13" cstate="print"/>
              <a:srcRect l="23625" t="13782" r="15837" b="25189"/>
              <a:stretch>
                <a:fillRect/>
              </a:stretch>
            </p:blipFill>
            <p:spPr bwMode="auto">
              <a:xfrm>
                <a:off x="3275856" y="1988840"/>
                <a:ext cx="540000" cy="408293"/>
              </a:xfrm>
              <a:prstGeom prst="rect">
                <a:avLst/>
              </a:prstGeom>
              <a:noFill/>
              <a:ln w="9525">
                <a:noFill/>
                <a:miter lim="800000"/>
                <a:headEnd/>
                <a:tailEnd/>
              </a:ln>
            </p:spPr>
          </p:pic>
          <p:pic>
            <p:nvPicPr>
              <p:cNvPr id="1060" name="Picture 19" descr="G:\Sylvain\Mes documents\Photos\Eponges 2007 - DVD - Fiji 2007\BSM Fiji 2007 - Photographies in situ\FIDJI-ST5-Great sea reef-passe Ravi Ravi passage-12-05-07\Eponge-ST5-Fidji\R3254-R3255-Fidji-ST5-JLM.JPG"/>
              <p:cNvPicPr>
                <a:picLocks noChangeAspect="1" noChangeArrowheads="1"/>
              </p:cNvPicPr>
              <p:nvPr/>
            </p:nvPicPr>
            <p:blipFill>
              <a:blip r:embed="rId14" cstate="print"/>
              <a:srcRect l="48581" t="17499" r="12267" b="18336"/>
              <a:stretch>
                <a:fillRect/>
              </a:stretch>
            </p:blipFill>
            <p:spPr bwMode="auto">
              <a:xfrm>
                <a:off x="3707904" y="1628800"/>
                <a:ext cx="458185" cy="504000"/>
              </a:xfrm>
              <a:prstGeom prst="rect">
                <a:avLst/>
              </a:prstGeom>
              <a:noFill/>
              <a:ln w="9525">
                <a:noFill/>
                <a:miter lim="800000"/>
                <a:headEnd/>
                <a:tailEnd/>
              </a:ln>
            </p:spPr>
          </p:pic>
        </p:grpSp>
        <p:sp>
          <p:nvSpPr>
            <p:cNvPr id="32" name="ZoneTexte 31"/>
            <p:cNvSpPr txBox="1"/>
            <p:nvPr/>
          </p:nvSpPr>
          <p:spPr bwMode="auto">
            <a:xfrm>
              <a:off x="2698750" y="2205038"/>
              <a:ext cx="1512888" cy="338137"/>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Taxonomie</a:t>
              </a:r>
            </a:p>
          </p:txBody>
        </p:sp>
        <p:sp>
          <p:nvSpPr>
            <p:cNvPr id="35" name="ZoneTexte 34"/>
            <p:cNvSpPr txBox="1"/>
            <p:nvPr/>
          </p:nvSpPr>
          <p:spPr bwMode="auto">
            <a:xfrm>
              <a:off x="2482850" y="2563813"/>
              <a:ext cx="1512888" cy="339725"/>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Répartition</a:t>
              </a:r>
            </a:p>
          </p:txBody>
        </p:sp>
        <p:sp>
          <p:nvSpPr>
            <p:cNvPr id="41" name="ZoneTexte 40"/>
            <p:cNvSpPr txBox="1"/>
            <p:nvPr/>
          </p:nvSpPr>
          <p:spPr bwMode="auto">
            <a:xfrm>
              <a:off x="2916238" y="2852738"/>
              <a:ext cx="1511300" cy="338137"/>
            </a:xfrm>
            <a:prstGeom prst="rect">
              <a:avLst/>
            </a:prstGeom>
            <a:noFill/>
          </p:spPr>
          <p:txBody>
            <a:bodyPr>
              <a:spAutoFit/>
            </a:bodyPr>
            <a:lstStyle/>
            <a:p>
              <a:pPr algn="ctr" fontAlgn="auto">
                <a:spcBef>
                  <a:spcPts val="0"/>
                </a:spcBef>
                <a:spcAft>
                  <a:spcPts val="0"/>
                </a:spcAft>
                <a:defRPr/>
              </a:pPr>
              <a:r>
                <a:rPr lang="fr-FR" sz="1600" i="1" dirty="0">
                  <a:latin typeface="+mj-lt"/>
                  <a:cs typeface="+mn-cs"/>
                </a:rPr>
                <a:t>Phylogénie</a:t>
              </a:r>
            </a:p>
          </p:txBody>
        </p:sp>
      </p:grpSp>
      <p:grpSp>
        <p:nvGrpSpPr>
          <p:cNvPr id="11" name="Groupe 42"/>
          <p:cNvGrpSpPr>
            <a:grpSpLocks/>
          </p:cNvGrpSpPr>
          <p:nvPr/>
        </p:nvGrpSpPr>
        <p:grpSpPr bwMode="auto">
          <a:xfrm>
            <a:off x="6875463" y="1773238"/>
            <a:ext cx="2268537" cy="1562100"/>
            <a:chOff x="6803685" y="2132856"/>
            <a:chExt cx="2268763" cy="1562690"/>
          </a:xfrm>
        </p:grpSpPr>
        <p:graphicFrame>
          <p:nvGraphicFramePr>
            <p:cNvPr id="1026" name="Graphique 38"/>
            <p:cNvGraphicFramePr>
              <a:graphicFrameLocks/>
            </p:cNvGraphicFramePr>
            <p:nvPr/>
          </p:nvGraphicFramePr>
          <p:xfrm>
            <a:off x="7127567" y="2204320"/>
            <a:ext cx="1944881" cy="1456288"/>
          </p:xfrm>
          <a:graphic>
            <a:graphicData uri="http://schemas.openxmlformats.org/presentationml/2006/ole">
              <p:oleObj spid="_x0000_s1026" name="Graphique" r:id="rId15" imgW="1944793" imgH="1450974" progId="Excel.Sheet.8">
                <p:embed/>
              </p:oleObj>
            </a:graphicData>
          </a:graphic>
        </p:graphicFrame>
        <p:sp>
          <p:nvSpPr>
            <p:cNvPr id="40" name="ZoneTexte 39"/>
            <p:cNvSpPr txBox="1"/>
            <p:nvPr/>
          </p:nvSpPr>
          <p:spPr>
            <a:xfrm>
              <a:off x="7811847" y="2132856"/>
              <a:ext cx="1152640" cy="338265"/>
            </a:xfrm>
            <a:prstGeom prst="rect">
              <a:avLst/>
            </a:prstGeom>
            <a:noFill/>
          </p:spPr>
          <p:txBody>
            <a:bodyPr>
              <a:spAutoFit/>
            </a:bodyPr>
            <a:lstStyle/>
            <a:p>
              <a:pPr algn="ctr" fontAlgn="auto">
                <a:spcBef>
                  <a:spcPts val="0"/>
                </a:spcBef>
                <a:spcAft>
                  <a:spcPts val="0"/>
                </a:spcAft>
                <a:defRPr/>
              </a:pPr>
              <a:r>
                <a:rPr lang="fr-FR" sz="1600" b="1" i="1" dirty="0">
                  <a:solidFill>
                    <a:schemeClr val="accent1"/>
                  </a:solidFill>
                  <a:latin typeface="+mj-lt"/>
                  <a:cs typeface="+mn-cs"/>
                </a:rPr>
                <a:t>Publiées</a:t>
              </a:r>
            </a:p>
          </p:txBody>
        </p:sp>
        <p:sp>
          <p:nvSpPr>
            <p:cNvPr id="42" name="ZoneTexte 41"/>
            <p:cNvSpPr txBox="1"/>
            <p:nvPr/>
          </p:nvSpPr>
          <p:spPr>
            <a:xfrm>
              <a:off x="6803685" y="3357280"/>
              <a:ext cx="1584483" cy="338266"/>
            </a:xfrm>
            <a:prstGeom prst="rect">
              <a:avLst/>
            </a:prstGeom>
            <a:noFill/>
          </p:spPr>
          <p:txBody>
            <a:bodyPr>
              <a:spAutoFit/>
            </a:bodyPr>
            <a:lstStyle/>
            <a:p>
              <a:pPr algn="ctr" fontAlgn="auto">
                <a:spcBef>
                  <a:spcPts val="0"/>
                </a:spcBef>
                <a:spcAft>
                  <a:spcPts val="0"/>
                </a:spcAft>
                <a:defRPr/>
              </a:pPr>
              <a:r>
                <a:rPr lang="fr-FR" sz="1600" b="1" i="1" dirty="0">
                  <a:solidFill>
                    <a:schemeClr val="accent2"/>
                  </a:solidFill>
                  <a:latin typeface="+mj-lt"/>
                  <a:cs typeface="+mn-cs"/>
                </a:rPr>
                <a:t>Non Publiées</a:t>
              </a:r>
            </a:p>
          </p:txBody>
        </p:sp>
      </p:grpSp>
      <p:pic>
        <p:nvPicPr>
          <p:cNvPr id="6155" name="Picture 2" descr="C:\Program Files\Microsoft Office\MEDIA\CAGCAT10\j0196400.wmf"/>
          <p:cNvPicPr>
            <a:picLocks noChangeAspect="1" noChangeArrowheads="1"/>
          </p:cNvPicPr>
          <p:nvPr/>
        </p:nvPicPr>
        <p:blipFill>
          <a:blip r:embed="rId16" cstate="print"/>
          <a:srcRect/>
          <a:stretch>
            <a:fillRect/>
          </a:stretch>
        </p:blipFill>
        <p:spPr bwMode="auto">
          <a:xfrm>
            <a:off x="6732588" y="5373688"/>
            <a:ext cx="1279525" cy="1368425"/>
          </a:xfrm>
          <a:prstGeom prst="rect">
            <a:avLst/>
          </a:prstGeom>
          <a:noFill/>
          <a:ln w="9525">
            <a:noFill/>
            <a:miter lim="800000"/>
            <a:headEnd/>
            <a:tailEnd/>
          </a:ln>
        </p:spPr>
      </p:pic>
      <p:pic>
        <p:nvPicPr>
          <p:cNvPr id="6156" name="Picture 9" descr="C:\Users\SPETEK\AppData\Local\Microsoft\Windows\Temporary Internet Files\Content.IE5\909MAD2A\MC900353683[1].wmf"/>
          <p:cNvPicPr>
            <a:picLocks noChangeAspect="1" noChangeArrowheads="1"/>
          </p:cNvPicPr>
          <p:nvPr/>
        </p:nvPicPr>
        <p:blipFill>
          <a:blip r:embed="rId17" cstate="print"/>
          <a:srcRect/>
          <a:stretch>
            <a:fillRect/>
          </a:stretch>
        </p:blipFill>
        <p:spPr bwMode="auto">
          <a:xfrm>
            <a:off x="7956550" y="4725988"/>
            <a:ext cx="1187450" cy="868362"/>
          </a:xfrm>
          <a:prstGeom prst="rect">
            <a:avLst/>
          </a:prstGeom>
          <a:noFill/>
          <a:ln w="9525">
            <a:noFill/>
            <a:miter lim="800000"/>
            <a:headEnd/>
            <a:tailEnd/>
          </a:ln>
        </p:spPr>
      </p:pic>
      <p:sp>
        <p:nvSpPr>
          <p:cNvPr id="16" name="ZoneTexte 15"/>
          <p:cNvSpPr txBox="1"/>
          <p:nvPr/>
        </p:nvSpPr>
        <p:spPr bwMode="auto">
          <a:xfrm>
            <a:off x="5724525" y="3860800"/>
            <a:ext cx="3311525" cy="923925"/>
          </a:xfrm>
          <a:prstGeom prst="rect">
            <a:avLst/>
          </a:prstGeom>
          <a:noFill/>
        </p:spPr>
        <p:txBody>
          <a:bodyPr>
            <a:spAutoFit/>
          </a:bodyPr>
          <a:lstStyle/>
          <a:p>
            <a:pPr algn="ctr" fontAlgn="auto">
              <a:spcBef>
                <a:spcPts val="0"/>
              </a:spcBef>
              <a:spcAft>
                <a:spcPts val="0"/>
              </a:spcAft>
              <a:defRPr/>
            </a:pPr>
            <a:r>
              <a:rPr lang="fr-FR" dirty="0">
                <a:solidFill>
                  <a:schemeClr val="accent6">
                    <a:lumMod val="75000"/>
                  </a:schemeClr>
                </a:solidFill>
                <a:latin typeface="+mj-lt"/>
                <a:cs typeface="+mn-cs"/>
              </a:rPr>
              <a:t>Hétérogénéité </a:t>
            </a:r>
          </a:p>
          <a:p>
            <a:pPr algn="ctr" fontAlgn="auto">
              <a:spcBef>
                <a:spcPts val="0"/>
              </a:spcBef>
              <a:spcAft>
                <a:spcPts val="0"/>
              </a:spcAft>
              <a:defRPr/>
            </a:pPr>
            <a:r>
              <a:rPr lang="fr-FR" dirty="0">
                <a:solidFill>
                  <a:schemeClr val="accent6">
                    <a:lumMod val="75000"/>
                  </a:schemeClr>
                </a:solidFill>
                <a:latin typeface="+mj-lt"/>
                <a:cs typeface="+mn-cs"/>
              </a:rPr>
              <a:t>des supports, des formats, </a:t>
            </a:r>
          </a:p>
          <a:p>
            <a:pPr algn="ctr" fontAlgn="auto">
              <a:spcBef>
                <a:spcPts val="0"/>
              </a:spcBef>
              <a:spcAft>
                <a:spcPts val="0"/>
              </a:spcAft>
              <a:defRPr/>
            </a:pPr>
            <a:r>
              <a:rPr lang="fr-FR" dirty="0">
                <a:solidFill>
                  <a:schemeClr val="accent6">
                    <a:lumMod val="75000"/>
                  </a:schemeClr>
                </a:solidFill>
                <a:latin typeface="+mj-lt"/>
                <a:cs typeface="+mn-cs"/>
              </a:rPr>
              <a:t>des données</a:t>
            </a:r>
          </a:p>
        </p:txBody>
      </p:sp>
      <p:grpSp>
        <p:nvGrpSpPr>
          <p:cNvPr id="12" name="Groupe 62"/>
          <p:cNvGrpSpPr>
            <a:grpSpLocks/>
          </p:cNvGrpSpPr>
          <p:nvPr/>
        </p:nvGrpSpPr>
        <p:grpSpPr bwMode="auto">
          <a:xfrm>
            <a:off x="5940425" y="4725988"/>
            <a:ext cx="1471613" cy="1957387"/>
            <a:chOff x="5940524" y="4725194"/>
            <a:chExt cx="1471243" cy="1958236"/>
          </a:xfrm>
        </p:grpSpPr>
        <p:pic>
          <p:nvPicPr>
            <p:cNvPr id="1046" name="Picture 2"/>
            <p:cNvPicPr>
              <a:picLocks noChangeAspect="1" noChangeArrowheads="1"/>
            </p:cNvPicPr>
            <p:nvPr/>
          </p:nvPicPr>
          <p:blipFill>
            <a:blip r:embed="rId18" cstate="print"/>
            <a:srcRect/>
            <a:stretch>
              <a:fillRect/>
            </a:stretch>
          </p:blipFill>
          <p:spPr bwMode="auto">
            <a:xfrm>
              <a:off x="5940524" y="5661621"/>
              <a:ext cx="611929" cy="612211"/>
            </a:xfrm>
            <a:prstGeom prst="rect">
              <a:avLst/>
            </a:prstGeom>
            <a:noFill/>
            <a:ln w="9525">
              <a:noFill/>
              <a:miter lim="800000"/>
              <a:headEnd/>
              <a:tailEnd/>
            </a:ln>
          </p:spPr>
        </p:pic>
        <p:pic>
          <p:nvPicPr>
            <p:cNvPr id="1047" name="Picture 11"/>
            <p:cNvPicPr>
              <a:picLocks noChangeAspect="1" noChangeArrowheads="1"/>
            </p:cNvPicPr>
            <p:nvPr/>
          </p:nvPicPr>
          <p:blipFill>
            <a:blip r:embed="rId19" cstate="print"/>
            <a:srcRect/>
            <a:stretch>
              <a:fillRect/>
            </a:stretch>
          </p:blipFill>
          <p:spPr bwMode="auto">
            <a:xfrm>
              <a:off x="6228522" y="5157391"/>
              <a:ext cx="607247" cy="607527"/>
            </a:xfrm>
            <a:prstGeom prst="rect">
              <a:avLst/>
            </a:prstGeom>
            <a:noFill/>
            <a:ln w="9525">
              <a:noFill/>
              <a:miter lim="800000"/>
              <a:headEnd/>
              <a:tailEnd/>
            </a:ln>
          </p:spPr>
        </p:pic>
        <p:pic>
          <p:nvPicPr>
            <p:cNvPr id="1048" name="Picture 10"/>
            <p:cNvPicPr>
              <a:picLocks noChangeAspect="1" noChangeArrowheads="1"/>
            </p:cNvPicPr>
            <p:nvPr/>
          </p:nvPicPr>
          <p:blipFill>
            <a:blip r:embed="rId20" cstate="print"/>
            <a:srcRect/>
            <a:stretch>
              <a:fillRect/>
            </a:stretch>
          </p:blipFill>
          <p:spPr bwMode="auto">
            <a:xfrm>
              <a:off x="6804520" y="4725194"/>
              <a:ext cx="607247" cy="607527"/>
            </a:xfrm>
            <a:prstGeom prst="rect">
              <a:avLst/>
            </a:prstGeom>
            <a:noFill/>
            <a:ln w="9525">
              <a:noFill/>
              <a:miter lim="800000"/>
              <a:headEnd/>
              <a:tailEnd/>
            </a:ln>
          </p:spPr>
        </p:pic>
        <p:pic>
          <p:nvPicPr>
            <p:cNvPr id="1049" name="Picture 3"/>
            <p:cNvPicPr>
              <a:picLocks noChangeAspect="1" noChangeArrowheads="1"/>
            </p:cNvPicPr>
            <p:nvPr/>
          </p:nvPicPr>
          <p:blipFill>
            <a:blip r:embed="rId21" cstate="print"/>
            <a:srcRect/>
            <a:stretch>
              <a:fillRect/>
            </a:stretch>
          </p:blipFill>
          <p:spPr bwMode="auto">
            <a:xfrm>
              <a:off x="6444521" y="6237883"/>
              <a:ext cx="485827" cy="445547"/>
            </a:xfrm>
            <a:prstGeom prst="rect">
              <a:avLst/>
            </a:prstGeom>
            <a:noFill/>
            <a:ln w="9525">
              <a:noFill/>
              <a:miter lim="800000"/>
              <a:headEnd/>
              <a:tailEnd/>
            </a:ln>
          </p:spPr>
        </p:pic>
      </p:grpSp>
      <p:grpSp>
        <p:nvGrpSpPr>
          <p:cNvPr id="13" name="Groupe 61"/>
          <p:cNvGrpSpPr>
            <a:grpSpLocks/>
          </p:cNvGrpSpPr>
          <p:nvPr/>
        </p:nvGrpSpPr>
        <p:grpSpPr bwMode="auto">
          <a:xfrm>
            <a:off x="612775" y="1725613"/>
            <a:ext cx="6723063" cy="1992312"/>
            <a:chOff x="863600" y="1436688"/>
            <a:chExt cx="6723063" cy="1992311"/>
          </a:xfrm>
        </p:grpSpPr>
        <p:sp>
          <p:nvSpPr>
            <p:cNvPr id="30" name="Arc 29"/>
            <p:cNvSpPr/>
            <p:nvPr/>
          </p:nvSpPr>
          <p:spPr bwMode="auto">
            <a:xfrm rot="4528081">
              <a:off x="3361532" y="-1061244"/>
              <a:ext cx="1727199" cy="6723063"/>
            </a:xfrm>
            <a:prstGeom prst="arc">
              <a:avLst>
                <a:gd name="adj1" fmla="val 15238255"/>
                <a:gd name="adj2" fmla="val 3185719"/>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61" name="Connecteur droit avec flèche 60"/>
            <p:cNvCxnSpPr>
              <a:stCxn id="30" idx="2"/>
            </p:cNvCxnSpPr>
            <p:nvPr/>
          </p:nvCxnSpPr>
          <p:spPr>
            <a:xfrm rot="10800000" flipV="1">
              <a:off x="3059113" y="3363912"/>
              <a:ext cx="317500" cy="65087"/>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grpSp>
      <p:sp>
        <p:nvSpPr>
          <p:cNvPr id="48" name="ZoneTexte 47"/>
          <p:cNvSpPr txBox="1"/>
          <p:nvPr/>
        </p:nvSpPr>
        <p:spPr>
          <a:xfrm>
            <a:off x="0" y="836613"/>
            <a:ext cx="3059113" cy="523875"/>
          </a:xfrm>
          <a:prstGeom prst="rect">
            <a:avLst/>
          </a:prstGeom>
          <a:noFill/>
        </p:spPr>
        <p:txBody>
          <a:bodyPr>
            <a:spAutoFit/>
          </a:bodyPr>
          <a:lstStyle/>
          <a:p>
            <a:pPr fontAlgn="auto">
              <a:spcBef>
                <a:spcPts val="0"/>
              </a:spcBef>
              <a:spcAft>
                <a:spcPts val="0"/>
              </a:spcAft>
              <a:defRPr/>
            </a:pPr>
            <a:r>
              <a:rPr lang="fr-FR" sz="2800" dirty="0">
                <a:latin typeface="+mj-lt"/>
              </a:rPr>
              <a:t>Constat de départ </a:t>
            </a:r>
            <a:r>
              <a:rPr lang="fr-FR" sz="2800" dirty="0">
                <a:latin typeface="+mj-lt"/>
                <a:cs typeface="+mn-cs"/>
              </a:rPr>
              <a:t>:</a:t>
            </a:r>
            <a:endParaRPr lang="fr-FR" dirty="0">
              <a:latin typeface="+mj-lt"/>
              <a:cs typeface="+mn-cs"/>
            </a:endParaRPr>
          </a:p>
        </p:txBody>
      </p:sp>
      <p:sp>
        <p:nvSpPr>
          <p:cNvPr id="1043"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53"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53" presetClass="entr" presetSubtype="0" fill="hold"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3500"/>
                            </p:stCondLst>
                            <p:childTnLst>
                              <p:par>
                                <p:cTn id="29" presetID="53"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4500"/>
                            </p:stCondLst>
                            <p:childTnLst>
                              <p:par>
                                <p:cTn id="35" presetID="53" presetClass="entr" presetSubtype="0"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500"/>
                            </p:stCondLst>
                            <p:childTnLst>
                              <p:par>
                                <p:cTn id="46" presetID="53" presetClass="entr" presetSubtype="0" fill="hold" nodeType="afterEffect">
                                  <p:stCondLst>
                                    <p:cond delay="50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500"/>
                            </p:stCondLst>
                            <p:childTnLst>
                              <p:par>
                                <p:cTn id="66" presetID="53" presetClass="entr" presetSubtype="0" fill="hold" nodeType="afterEffect">
                                  <p:stCondLst>
                                    <p:cond delay="0"/>
                                  </p:stCondLst>
                                  <p:childTnLst>
                                    <p:set>
                                      <p:cBhvr>
                                        <p:cTn id="67" dur="1" fill="hold">
                                          <p:stCondLst>
                                            <p:cond delay="0"/>
                                          </p:stCondLst>
                                        </p:cTn>
                                        <p:tgtEl>
                                          <p:spTgt spid="6156"/>
                                        </p:tgtEl>
                                        <p:attrNameLst>
                                          <p:attrName>style.visibility</p:attrName>
                                        </p:attrNameLst>
                                      </p:cBhvr>
                                      <p:to>
                                        <p:strVal val="visible"/>
                                      </p:to>
                                    </p:set>
                                    <p:anim calcmode="lin" valueType="num">
                                      <p:cBhvr>
                                        <p:cTn id="68" dur="500" fill="hold"/>
                                        <p:tgtEl>
                                          <p:spTgt spid="6156"/>
                                        </p:tgtEl>
                                        <p:attrNameLst>
                                          <p:attrName>ppt_w</p:attrName>
                                        </p:attrNameLst>
                                      </p:cBhvr>
                                      <p:tavLst>
                                        <p:tav tm="0">
                                          <p:val>
                                            <p:fltVal val="0"/>
                                          </p:val>
                                        </p:tav>
                                        <p:tav tm="100000">
                                          <p:val>
                                            <p:strVal val="#ppt_w"/>
                                          </p:val>
                                        </p:tav>
                                      </p:tavLst>
                                    </p:anim>
                                    <p:anim calcmode="lin" valueType="num">
                                      <p:cBhvr>
                                        <p:cTn id="69" dur="500" fill="hold"/>
                                        <p:tgtEl>
                                          <p:spTgt spid="6156"/>
                                        </p:tgtEl>
                                        <p:attrNameLst>
                                          <p:attrName>ppt_h</p:attrName>
                                        </p:attrNameLst>
                                      </p:cBhvr>
                                      <p:tavLst>
                                        <p:tav tm="0">
                                          <p:val>
                                            <p:fltVal val="0"/>
                                          </p:val>
                                        </p:tav>
                                        <p:tav tm="100000">
                                          <p:val>
                                            <p:strVal val="#ppt_h"/>
                                          </p:val>
                                        </p:tav>
                                      </p:tavLst>
                                    </p:anim>
                                    <p:animEffect transition="in" filter="fade">
                                      <p:cBhvr>
                                        <p:cTn id="70" dur="500"/>
                                        <p:tgtEl>
                                          <p:spTgt spid="6156"/>
                                        </p:tgtEl>
                                      </p:cBhvr>
                                    </p:animEffect>
                                  </p:childTnLst>
                                </p:cTn>
                              </p:par>
                            </p:childTnLst>
                          </p:cTn>
                        </p:par>
                        <p:par>
                          <p:cTn id="71" fill="hold">
                            <p:stCondLst>
                              <p:cond delay="1000"/>
                            </p:stCondLst>
                            <p:childTnLst>
                              <p:par>
                                <p:cTn id="72" presetID="53" presetClass="entr" presetSubtype="0" fill="hold" nodeType="afterEffect">
                                  <p:stCondLst>
                                    <p:cond delay="0"/>
                                  </p:stCondLst>
                                  <p:childTnLst>
                                    <p:set>
                                      <p:cBhvr>
                                        <p:cTn id="73" dur="1" fill="hold">
                                          <p:stCondLst>
                                            <p:cond delay="0"/>
                                          </p:stCondLst>
                                        </p:cTn>
                                        <p:tgtEl>
                                          <p:spTgt spid="6155"/>
                                        </p:tgtEl>
                                        <p:attrNameLst>
                                          <p:attrName>style.visibility</p:attrName>
                                        </p:attrNameLst>
                                      </p:cBhvr>
                                      <p:to>
                                        <p:strVal val="visible"/>
                                      </p:to>
                                    </p:set>
                                    <p:anim calcmode="lin" valueType="num">
                                      <p:cBhvr>
                                        <p:cTn id="74" dur="500" fill="hold"/>
                                        <p:tgtEl>
                                          <p:spTgt spid="6155"/>
                                        </p:tgtEl>
                                        <p:attrNameLst>
                                          <p:attrName>ppt_w</p:attrName>
                                        </p:attrNameLst>
                                      </p:cBhvr>
                                      <p:tavLst>
                                        <p:tav tm="0">
                                          <p:val>
                                            <p:fltVal val="0"/>
                                          </p:val>
                                        </p:tav>
                                        <p:tav tm="100000">
                                          <p:val>
                                            <p:strVal val="#ppt_w"/>
                                          </p:val>
                                        </p:tav>
                                      </p:tavLst>
                                    </p:anim>
                                    <p:anim calcmode="lin" valueType="num">
                                      <p:cBhvr>
                                        <p:cTn id="75" dur="500" fill="hold"/>
                                        <p:tgtEl>
                                          <p:spTgt spid="6155"/>
                                        </p:tgtEl>
                                        <p:attrNameLst>
                                          <p:attrName>ppt_h</p:attrName>
                                        </p:attrNameLst>
                                      </p:cBhvr>
                                      <p:tavLst>
                                        <p:tav tm="0">
                                          <p:val>
                                            <p:fltVal val="0"/>
                                          </p:val>
                                        </p:tav>
                                        <p:tav tm="100000">
                                          <p:val>
                                            <p:strVal val="#ppt_h"/>
                                          </p:val>
                                        </p:tav>
                                      </p:tavLst>
                                    </p:anim>
                                    <p:animEffect transition="in" filter="fade">
                                      <p:cBhvr>
                                        <p:cTn id="76" dur="500"/>
                                        <p:tgtEl>
                                          <p:spTgt spid="6155"/>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 calcmode="lin" valueType="num">
                                      <p:cBhvr>
                                        <p:cTn id="85"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87" dur="1000"/>
                                        <p:tgtEl>
                                          <p:spTgt spid="17">
                                            <p:txEl>
                                              <p:pRg st="0" end="0"/>
                                            </p:txEl>
                                          </p:spTgt>
                                        </p:tgtEl>
                                      </p:cBhvr>
                                    </p:animEffect>
                                  </p:childTnLst>
                                </p:cTn>
                              </p:par>
                            </p:childTnLst>
                          </p:cTn>
                        </p:par>
                        <p:par>
                          <p:cTn id="88" fill="hold">
                            <p:stCondLst>
                              <p:cond delay="1000"/>
                            </p:stCondLst>
                            <p:childTnLst>
                              <p:par>
                                <p:cTn id="89" presetID="22" presetClass="entr" presetSubtype="8" fill="hold" grpId="0" nodeType="afterEffect">
                                  <p:stCondLst>
                                    <p:cond delay="1000"/>
                                  </p:stCondLst>
                                  <p:childTnLst>
                                    <p:set>
                                      <p:cBhvr>
                                        <p:cTn id="90" dur="1" fill="hold">
                                          <p:stCondLst>
                                            <p:cond delay="0"/>
                                          </p:stCondLst>
                                        </p:cTn>
                                        <p:tgtEl>
                                          <p:spTgt spid="17">
                                            <p:txEl>
                                              <p:pRg st="1" end="1"/>
                                            </p:txEl>
                                          </p:spTgt>
                                        </p:tgtEl>
                                        <p:attrNameLst>
                                          <p:attrName>style.visibility</p:attrName>
                                        </p:attrNameLst>
                                      </p:cBhvr>
                                      <p:to>
                                        <p:strVal val="visible"/>
                                      </p:to>
                                    </p:set>
                                    <p:animEffect transition="in" filter="wipe(left)">
                                      <p:cBhvr>
                                        <p:cTn id="91" dur="500"/>
                                        <p:tgtEl>
                                          <p:spTgt spid="17">
                                            <p:txEl>
                                              <p:pRg st="1" end="1"/>
                                            </p:txEl>
                                          </p:spTgt>
                                        </p:tgtEl>
                                      </p:cBhvr>
                                    </p:animEffect>
                                  </p:childTnLst>
                                  <p:subTnLst>
                                    <p:animClr>
                                      <p:cBhvr override="childStyle">
                                        <p:cTn dur="1" fill="hold" display="0" masterRel="nextClick" afterEffect="1"/>
                                        <p:tgtEl>
                                          <p:spTgt spid="17">
                                            <p:txEl>
                                              <p:pRg st="1" end="1"/>
                                            </p:txEl>
                                          </p:spTgt>
                                        </p:tgtEl>
                                        <p:attrNameLst>
                                          <p:attrName>ppt_c</p:attrName>
                                        </p:attrNameLst>
                                      </p:cBhvr>
                                      <p:to>
                                        <a:srgbClr val="808080"/>
                                      </p:to>
                                    </p:animClr>
                                  </p:subTnLst>
                                </p:cTn>
                              </p:par>
                            </p:childTnLst>
                          </p:cTn>
                        </p:par>
                        <p:par>
                          <p:cTn id="92" fill="hold">
                            <p:stCondLst>
                              <p:cond delay="2500"/>
                            </p:stCondLst>
                            <p:childTnLst>
                              <p:par>
                                <p:cTn id="93" presetID="22" presetClass="entr" presetSubtype="8" fill="hold" grpId="0" nodeType="afterEffect">
                                  <p:stCondLst>
                                    <p:cond delay="1000"/>
                                  </p:stCondLst>
                                  <p:childTnLst>
                                    <p:set>
                                      <p:cBhvr>
                                        <p:cTn id="94" dur="1" fill="hold">
                                          <p:stCondLst>
                                            <p:cond delay="0"/>
                                          </p:stCondLst>
                                        </p:cTn>
                                        <p:tgtEl>
                                          <p:spTgt spid="17">
                                            <p:txEl>
                                              <p:pRg st="2" end="2"/>
                                            </p:txEl>
                                          </p:spTgt>
                                        </p:tgtEl>
                                        <p:attrNameLst>
                                          <p:attrName>style.visibility</p:attrName>
                                        </p:attrNameLst>
                                      </p:cBhvr>
                                      <p:to>
                                        <p:strVal val="visible"/>
                                      </p:to>
                                    </p:set>
                                    <p:animEffect transition="in" filter="wipe(left)">
                                      <p:cBhvr>
                                        <p:cTn id="95" dur="500"/>
                                        <p:tgtEl>
                                          <p:spTgt spid="17">
                                            <p:txEl>
                                              <p:pRg st="2" end="2"/>
                                            </p:txEl>
                                          </p:spTgt>
                                        </p:tgtEl>
                                      </p:cBhvr>
                                    </p:animEffect>
                                  </p:childTnLst>
                                  <p:subTnLst>
                                    <p:animClr>
                                      <p:cBhvr override="childStyle">
                                        <p:cTn dur="1" fill="hold" display="0" masterRel="nextClick" afterEffect="1"/>
                                        <p:tgtEl>
                                          <p:spTgt spid="17">
                                            <p:txEl>
                                              <p:pRg st="2" end="2"/>
                                            </p:txEl>
                                          </p:spTgt>
                                        </p:tgtEl>
                                        <p:attrNameLst>
                                          <p:attrName>ppt_c</p:attrName>
                                        </p:attrNameLst>
                                      </p:cBhvr>
                                      <p:to>
                                        <a:srgbClr val="808080"/>
                                      </p:to>
                                    </p:animClr>
                                  </p:subTnLst>
                                </p:cTn>
                              </p:par>
                            </p:childTnLst>
                          </p:cTn>
                        </p:par>
                        <p:par>
                          <p:cTn id="96" fill="hold">
                            <p:stCondLst>
                              <p:cond delay="4000"/>
                            </p:stCondLst>
                            <p:childTnLst>
                              <p:par>
                                <p:cTn id="97" presetID="22" presetClass="entr" presetSubtype="8" fill="hold" grpId="0" nodeType="afterEffect">
                                  <p:stCondLst>
                                    <p:cond delay="1000"/>
                                  </p:stCondLst>
                                  <p:childTnLst>
                                    <p:set>
                                      <p:cBhvr>
                                        <p:cTn id="98" dur="1" fill="hold">
                                          <p:stCondLst>
                                            <p:cond delay="0"/>
                                          </p:stCondLst>
                                        </p:cTn>
                                        <p:tgtEl>
                                          <p:spTgt spid="17">
                                            <p:txEl>
                                              <p:pRg st="3" end="3"/>
                                            </p:txEl>
                                          </p:spTgt>
                                        </p:tgtEl>
                                        <p:attrNameLst>
                                          <p:attrName>style.visibility</p:attrName>
                                        </p:attrNameLst>
                                      </p:cBhvr>
                                      <p:to>
                                        <p:strVal val="visible"/>
                                      </p:to>
                                    </p:set>
                                    <p:animEffect transition="in" filter="wipe(left)">
                                      <p:cBhvr>
                                        <p:cTn id="99" dur="500"/>
                                        <p:tgtEl>
                                          <p:spTgt spid="17">
                                            <p:txEl>
                                              <p:pRg st="3" end="3"/>
                                            </p:txEl>
                                          </p:spTgt>
                                        </p:tgtEl>
                                      </p:cBhvr>
                                    </p:animEffect>
                                  </p:childTnLst>
                                  <p:subTnLst>
                                    <p:animClr>
                                      <p:cBhvr override="childStyle">
                                        <p:cTn dur="1" fill="hold" display="0" masterRel="nextClick" afterEffect="1"/>
                                        <p:tgtEl>
                                          <p:spTgt spid="17">
                                            <p:txEl>
                                              <p:pRg st="3" end="3"/>
                                            </p:txEl>
                                          </p:spTgt>
                                        </p:tgtEl>
                                        <p:attrNameLst>
                                          <p:attrName>ppt_c</p:attrName>
                                        </p:attrNameLst>
                                      </p:cBhvr>
                                      <p:to>
                                        <a:srgbClr val="808080"/>
                                      </p:to>
                                    </p:animClr>
                                  </p:subTnLst>
                                </p:cTn>
                              </p:par>
                            </p:childTnLst>
                          </p:cTn>
                        </p:par>
                        <p:par>
                          <p:cTn id="100" fill="hold">
                            <p:stCondLst>
                              <p:cond delay="5500"/>
                            </p:stCondLst>
                            <p:childTnLst>
                              <p:par>
                                <p:cTn id="101" presetID="22" presetClass="entr" presetSubtype="8" fill="hold" grpId="0" nodeType="afterEffect">
                                  <p:stCondLst>
                                    <p:cond delay="1000"/>
                                  </p:stCondLst>
                                  <p:childTnLst>
                                    <p:set>
                                      <p:cBhvr>
                                        <p:cTn id="102" dur="1" fill="hold">
                                          <p:stCondLst>
                                            <p:cond delay="0"/>
                                          </p:stCondLst>
                                        </p:cTn>
                                        <p:tgtEl>
                                          <p:spTgt spid="17">
                                            <p:txEl>
                                              <p:pRg st="4" end="4"/>
                                            </p:txEl>
                                          </p:spTgt>
                                        </p:tgtEl>
                                        <p:attrNameLst>
                                          <p:attrName>style.visibility</p:attrName>
                                        </p:attrNameLst>
                                      </p:cBhvr>
                                      <p:to>
                                        <p:strVal val="visible"/>
                                      </p:to>
                                    </p:set>
                                    <p:animEffect transition="in" filter="wipe(left)">
                                      <p:cBhvr>
                                        <p:cTn id="103" dur="500"/>
                                        <p:tgtEl>
                                          <p:spTgt spid="17">
                                            <p:txEl>
                                              <p:pRg st="4" end="4"/>
                                            </p:txEl>
                                          </p:spTgt>
                                        </p:tgtEl>
                                      </p:cBhvr>
                                    </p:animEffect>
                                  </p:childTnLst>
                                  <p:subTnLst>
                                    <p:animClr>
                                      <p:cBhvr override="childStyle">
                                        <p:cTn dur="1" fill="hold" display="0" masterRel="nextClick" afterEffect="1"/>
                                        <p:tgtEl>
                                          <p:spTgt spid="17">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6"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36613"/>
            <a:ext cx="9144000" cy="4401205"/>
          </a:xfrm>
          <a:prstGeom prst="rect">
            <a:avLst/>
          </a:prstGeom>
          <a:noFill/>
        </p:spPr>
        <p:txBody>
          <a:bodyPr wrap="square">
            <a:spAutoFit/>
          </a:bodyPr>
          <a:lstStyle/>
          <a:p>
            <a:pPr fontAlgn="auto">
              <a:spcBef>
                <a:spcPts val="0"/>
              </a:spcBef>
              <a:spcAft>
                <a:spcPts val="0"/>
              </a:spcAft>
              <a:defRPr/>
            </a:pPr>
            <a:r>
              <a:rPr lang="fr-FR" sz="2800" dirty="0">
                <a:latin typeface="+mj-lt"/>
                <a:cs typeface="+mn-cs"/>
              </a:rPr>
              <a:t>Objectifs:</a:t>
            </a:r>
          </a:p>
          <a:p>
            <a:pPr lvl="1" fontAlgn="auto">
              <a:lnSpc>
                <a:spcPct val="200000"/>
              </a:lnSpc>
              <a:spcBef>
                <a:spcPts val="0"/>
              </a:spcBef>
              <a:spcAft>
                <a:spcPts val="0"/>
              </a:spcAft>
              <a:buFont typeface="Wingdings" pitchFamily="2" charset="2"/>
              <a:buChar char="Ø"/>
              <a:defRPr/>
            </a:pPr>
            <a:r>
              <a:rPr lang="fr-FR" dirty="0">
                <a:latin typeface="+mj-lt"/>
                <a:cs typeface="+mn-cs"/>
              </a:rPr>
              <a:t> Pérenniser les données </a:t>
            </a:r>
            <a:r>
              <a:rPr lang="fr-FR" dirty="0" err="1">
                <a:latin typeface="+mj-lt"/>
                <a:cs typeface="+mn-cs"/>
              </a:rPr>
              <a:t>pharmacochimiques</a:t>
            </a:r>
            <a:r>
              <a:rPr lang="fr-FR" dirty="0">
                <a:latin typeface="+mj-lt"/>
                <a:cs typeface="+mn-cs"/>
              </a:rPr>
              <a:t> des substances naturelles</a:t>
            </a:r>
          </a:p>
          <a:p>
            <a:pPr lvl="1" fontAlgn="auto">
              <a:lnSpc>
                <a:spcPct val="200000"/>
              </a:lnSpc>
              <a:spcBef>
                <a:spcPts val="0"/>
              </a:spcBef>
              <a:spcAft>
                <a:spcPts val="0"/>
              </a:spcAft>
              <a:buFont typeface="Wingdings" pitchFamily="2" charset="2"/>
              <a:buChar char="Ø"/>
              <a:defRPr/>
            </a:pPr>
            <a:r>
              <a:rPr lang="fr-FR" dirty="0">
                <a:latin typeface="+mj-lt"/>
                <a:cs typeface="+mn-cs"/>
              </a:rPr>
              <a:t> Améliorer le travail collaboratif</a:t>
            </a:r>
          </a:p>
          <a:p>
            <a:pPr lvl="1" fontAlgn="auto">
              <a:lnSpc>
                <a:spcPct val="200000"/>
              </a:lnSpc>
              <a:spcBef>
                <a:spcPts val="0"/>
              </a:spcBef>
              <a:spcAft>
                <a:spcPts val="0"/>
              </a:spcAft>
              <a:buFont typeface="Wingdings" pitchFamily="2" charset="2"/>
              <a:buChar char="Ø"/>
              <a:defRPr/>
            </a:pPr>
            <a:r>
              <a:rPr lang="fr-FR" dirty="0">
                <a:latin typeface="+mj-lt"/>
                <a:cs typeface="+mn-cs"/>
              </a:rPr>
              <a:t> Assurer une traçabilité des processus de la récolte à la molécule</a:t>
            </a:r>
          </a:p>
          <a:p>
            <a:pPr lvl="1" fontAlgn="auto">
              <a:lnSpc>
                <a:spcPct val="200000"/>
              </a:lnSpc>
              <a:spcBef>
                <a:spcPts val="0"/>
              </a:spcBef>
              <a:spcAft>
                <a:spcPts val="0"/>
              </a:spcAft>
              <a:buFont typeface="Wingdings" pitchFamily="2" charset="2"/>
              <a:buChar char="Ø"/>
              <a:defRPr/>
            </a:pPr>
            <a:r>
              <a:rPr lang="fr-FR" dirty="0">
                <a:latin typeface="+mj-lt"/>
                <a:cs typeface="+mn-cs"/>
              </a:rPr>
              <a:t> Optimiser la gestion des données</a:t>
            </a:r>
          </a:p>
          <a:p>
            <a:pPr lvl="1" fontAlgn="auto">
              <a:lnSpc>
                <a:spcPct val="200000"/>
              </a:lnSpc>
              <a:spcBef>
                <a:spcPts val="0"/>
              </a:spcBef>
              <a:spcAft>
                <a:spcPts val="0"/>
              </a:spcAft>
              <a:buFont typeface="Wingdings" pitchFamily="2" charset="2"/>
              <a:buChar char="Ø"/>
              <a:defRPr/>
            </a:pPr>
            <a:r>
              <a:rPr lang="fr-FR" dirty="0">
                <a:latin typeface="+mj-lt"/>
                <a:cs typeface="+mn-cs"/>
              </a:rPr>
              <a:t> Partager les données de manière contrôlée</a:t>
            </a:r>
          </a:p>
          <a:p>
            <a:pPr lvl="1" fontAlgn="auto">
              <a:lnSpc>
                <a:spcPct val="200000"/>
              </a:lnSpc>
              <a:spcBef>
                <a:spcPts val="0"/>
              </a:spcBef>
              <a:spcAft>
                <a:spcPts val="0"/>
              </a:spcAft>
              <a:buFont typeface="Wingdings" pitchFamily="2" charset="2"/>
              <a:buChar char="Ø"/>
              <a:defRPr/>
            </a:pPr>
            <a:r>
              <a:rPr lang="fr-FR" dirty="0">
                <a:latin typeface="+mj-lt"/>
                <a:cs typeface="+mn-cs"/>
              </a:rPr>
              <a:t> Diffuser les travaux effectués auprès des pays, </a:t>
            </a:r>
            <a:r>
              <a:rPr lang="fr-FR" dirty="0" smtClean="0">
                <a:latin typeface="+mj-lt"/>
                <a:cs typeface="+mn-cs"/>
              </a:rPr>
              <a:t>collectivités prospectés </a:t>
            </a:r>
            <a:r>
              <a:rPr lang="fr-FR" dirty="0" smtClean="0">
                <a:latin typeface="+mj-lt"/>
                <a:cs typeface="+mn-cs"/>
                <a:sym typeface="Wingdings"/>
              </a:rPr>
              <a:t> APA</a:t>
            </a:r>
            <a:endParaRPr lang="fr-FR" dirty="0">
              <a:latin typeface="+mj-lt"/>
              <a:cs typeface="+mn-cs"/>
            </a:endParaRPr>
          </a:p>
          <a:p>
            <a:pPr lvl="1" fontAlgn="auto">
              <a:lnSpc>
                <a:spcPct val="200000"/>
              </a:lnSpc>
              <a:spcBef>
                <a:spcPts val="0"/>
              </a:spcBef>
              <a:spcAft>
                <a:spcPts val="0"/>
              </a:spcAft>
              <a:buFont typeface="Wingdings" pitchFamily="2" charset="2"/>
              <a:buChar char="Ø"/>
              <a:defRPr/>
            </a:pPr>
            <a:r>
              <a:rPr lang="fr-FR" dirty="0" smtClean="0">
                <a:latin typeface="+mj-lt"/>
                <a:cs typeface="+mn-cs"/>
              </a:rPr>
              <a:t>Distribuer </a:t>
            </a:r>
            <a:r>
              <a:rPr lang="fr-FR" dirty="0">
                <a:latin typeface="+mj-lt"/>
                <a:cs typeface="+mn-cs"/>
              </a:rPr>
              <a:t>l’outil en tant que logiciel à part entière </a:t>
            </a:r>
          </a:p>
        </p:txBody>
      </p:sp>
      <p:sp>
        <p:nvSpPr>
          <p:cNvPr id="7" name="Espace réservé du numéro de diapositive 6"/>
          <p:cNvSpPr>
            <a:spLocks noGrp="1"/>
          </p:cNvSpPr>
          <p:nvPr>
            <p:ph type="sldNum" sz="quarter" idx="12"/>
          </p:nvPr>
        </p:nvSpPr>
        <p:spPr/>
        <p:txBody>
          <a:bodyPr/>
          <a:lstStyle/>
          <a:p>
            <a:pPr>
              <a:defRPr/>
            </a:pPr>
            <a:fld id="{184EE372-4830-452E-925C-ED79AD7DF44D}" type="slidenum">
              <a:rPr lang="fr-FR" smtClean="0"/>
              <a:pPr>
                <a:defRPr/>
              </a:pPr>
              <a:t>3</a:t>
            </a:fld>
            <a:endParaRPr lang="fr-FR"/>
          </a:p>
        </p:txBody>
      </p:sp>
      <p:sp>
        <p:nvSpPr>
          <p:cNvPr id="8"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
        <p:nvSpPr>
          <p:cNvPr id="9"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left)">
                                      <p:cBhvr>
                                        <p:cTn id="14"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left)">
                                      <p:cBhvr>
                                        <p:cTn id="24"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left)">
                                      <p:cBhvr>
                                        <p:cTn id="2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left)">
                                      <p:cBhvr>
                                        <p:cTn id="34"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left)">
                                      <p:cBhvr>
                                        <p:cTn id="39"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rgbClr val="808080"/>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wipe(left)">
                                      <p:cBhvr>
                                        <p:cTn id="44"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eur en angle 41"/>
          <p:cNvCxnSpPr>
            <a:stCxn id="26" idx="6"/>
            <a:endCxn id="28" idx="2"/>
          </p:cNvCxnSpPr>
          <p:nvPr/>
        </p:nvCxnSpPr>
        <p:spPr bwMode="auto">
          <a:xfrm flipV="1">
            <a:off x="2108200" y="4270375"/>
            <a:ext cx="915988" cy="162401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onnecteur en angle 45"/>
          <p:cNvCxnSpPr>
            <a:stCxn id="29" idx="6"/>
            <a:endCxn id="31" idx="2"/>
          </p:cNvCxnSpPr>
          <p:nvPr/>
        </p:nvCxnSpPr>
        <p:spPr bwMode="auto">
          <a:xfrm flipV="1">
            <a:off x="4238625" y="4251325"/>
            <a:ext cx="952500" cy="841375"/>
          </a:xfrm>
          <a:prstGeom prst="bent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 name="Groupe 63"/>
          <p:cNvGrpSpPr>
            <a:grpSpLocks/>
          </p:cNvGrpSpPr>
          <p:nvPr/>
        </p:nvGrpSpPr>
        <p:grpSpPr bwMode="auto">
          <a:xfrm>
            <a:off x="785813" y="1249363"/>
            <a:ext cx="3606800" cy="4894262"/>
            <a:chOff x="785813" y="1249363"/>
            <a:chExt cx="3606800" cy="4894262"/>
          </a:xfrm>
        </p:grpSpPr>
        <p:sp>
          <p:nvSpPr>
            <p:cNvPr id="19" name="Rectangle à coins arrondis 18"/>
            <p:cNvSpPr/>
            <p:nvPr/>
          </p:nvSpPr>
          <p:spPr bwMode="auto">
            <a:xfrm>
              <a:off x="785813" y="2286000"/>
              <a:ext cx="1428750"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latin typeface="+mj-lt"/>
                </a:rPr>
                <a:t>Récolte</a:t>
              </a:r>
            </a:p>
          </p:txBody>
        </p:sp>
        <p:sp>
          <p:nvSpPr>
            <p:cNvPr id="23" name="Ellipse 22"/>
            <p:cNvSpPr/>
            <p:nvPr/>
          </p:nvSpPr>
          <p:spPr bwMode="auto">
            <a:xfrm>
              <a:off x="893763" y="3214688"/>
              <a:ext cx="1214437"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latin typeface="+mj-lt"/>
                </a:rPr>
                <a:t>Campagne</a:t>
              </a:r>
            </a:p>
            <a:p>
              <a:pPr algn="ctr" fontAlgn="auto">
                <a:spcBef>
                  <a:spcPts val="0"/>
                </a:spcBef>
                <a:spcAft>
                  <a:spcPts val="0"/>
                </a:spcAft>
                <a:defRPr/>
              </a:pPr>
              <a:r>
                <a:rPr lang="fr-FR" sz="1200" i="1" dirty="0">
                  <a:latin typeface="+mj-lt"/>
                </a:rPr>
                <a:t>Mission</a:t>
              </a:r>
            </a:p>
          </p:txBody>
        </p:sp>
        <p:sp>
          <p:nvSpPr>
            <p:cNvPr id="24" name="Ellipse 23"/>
            <p:cNvSpPr/>
            <p:nvPr/>
          </p:nvSpPr>
          <p:spPr bwMode="auto">
            <a:xfrm>
              <a:off x="893763" y="4000500"/>
              <a:ext cx="1214437"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latin typeface="+mj-lt"/>
                </a:rPr>
                <a:t>Station</a:t>
              </a:r>
            </a:p>
          </p:txBody>
        </p:sp>
        <p:sp>
          <p:nvSpPr>
            <p:cNvPr id="25" name="Ellipse 24"/>
            <p:cNvSpPr/>
            <p:nvPr/>
          </p:nvSpPr>
          <p:spPr bwMode="auto">
            <a:xfrm>
              <a:off x="893763" y="4822825"/>
              <a:ext cx="1214437"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50" dirty="0">
                  <a:latin typeface="+mj-lt"/>
                </a:rPr>
                <a:t>Spécimens de référence</a:t>
              </a:r>
            </a:p>
          </p:txBody>
        </p:sp>
        <p:sp>
          <p:nvSpPr>
            <p:cNvPr id="26" name="Ellipse 25"/>
            <p:cNvSpPr/>
            <p:nvPr/>
          </p:nvSpPr>
          <p:spPr bwMode="auto">
            <a:xfrm>
              <a:off x="893763" y="5643563"/>
              <a:ext cx="1214437"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050" dirty="0">
                  <a:latin typeface="+mj-lt"/>
                </a:rPr>
                <a:t>Lots  </a:t>
              </a:r>
              <a:r>
                <a:rPr lang="fr-FR" sz="1050" i="1" dirty="0">
                  <a:latin typeface="+mj-lt"/>
                </a:rPr>
                <a:t>échantillons</a:t>
              </a:r>
            </a:p>
            <a:p>
              <a:pPr algn="ctr" fontAlgn="auto">
                <a:spcBef>
                  <a:spcPts val="0"/>
                </a:spcBef>
                <a:spcAft>
                  <a:spcPts val="0"/>
                </a:spcAft>
                <a:defRPr/>
              </a:pPr>
              <a:r>
                <a:rPr lang="fr-FR" sz="1050" dirty="0">
                  <a:latin typeface="+mj-lt"/>
                </a:rPr>
                <a:t>récoltés</a:t>
              </a:r>
            </a:p>
          </p:txBody>
        </p:sp>
        <p:cxnSp>
          <p:nvCxnSpPr>
            <p:cNvPr id="37" name="Connecteur droit 36"/>
            <p:cNvCxnSpPr>
              <a:stCxn id="19" idx="2"/>
              <a:endCxn id="23" idx="0"/>
            </p:cNvCxnSpPr>
            <p:nvPr/>
          </p:nvCxnSpPr>
          <p:spPr bwMode="auto">
            <a:xfrm rot="16200000" flipH="1">
              <a:off x="1285875" y="3000376"/>
              <a:ext cx="4286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cteur droit 37"/>
            <p:cNvCxnSpPr>
              <a:stCxn id="23" idx="4"/>
              <a:endCxn id="24" idx="0"/>
            </p:cNvCxnSpPr>
            <p:nvPr/>
          </p:nvCxnSpPr>
          <p:spPr bwMode="auto">
            <a:xfrm rot="5400000">
              <a:off x="1357313" y="3857625"/>
              <a:ext cx="2857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necteur droit 38"/>
            <p:cNvCxnSpPr>
              <a:stCxn id="24" idx="4"/>
              <a:endCxn id="25" idx="0"/>
            </p:cNvCxnSpPr>
            <p:nvPr/>
          </p:nvCxnSpPr>
          <p:spPr bwMode="auto">
            <a:xfrm rot="5400000">
              <a:off x="1339057" y="4661694"/>
              <a:ext cx="3222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cteur droit 39"/>
            <p:cNvCxnSpPr>
              <a:stCxn id="25" idx="4"/>
              <a:endCxn id="26" idx="0"/>
            </p:cNvCxnSpPr>
            <p:nvPr/>
          </p:nvCxnSpPr>
          <p:spPr bwMode="auto">
            <a:xfrm rot="5400000">
              <a:off x="1339850" y="5483226"/>
              <a:ext cx="3206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Forme 9"/>
            <p:cNvCxnSpPr/>
            <p:nvPr/>
          </p:nvCxnSpPr>
          <p:spPr bwMode="auto">
            <a:xfrm rot="10800000" flipV="1">
              <a:off x="1500188" y="1249363"/>
              <a:ext cx="2892425" cy="1036637"/>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3" name="Groupe 70"/>
          <p:cNvGrpSpPr>
            <a:grpSpLocks/>
          </p:cNvGrpSpPr>
          <p:nvPr/>
        </p:nvGrpSpPr>
        <p:grpSpPr bwMode="auto">
          <a:xfrm>
            <a:off x="5322888" y="1249363"/>
            <a:ext cx="3678237" cy="4073525"/>
            <a:chOff x="5322888" y="1249363"/>
            <a:chExt cx="3678237" cy="4073525"/>
          </a:xfrm>
        </p:grpSpPr>
        <p:sp>
          <p:nvSpPr>
            <p:cNvPr id="22" name="Rectangle à coins arrondis 21"/>
            <p:cNvSpPr/>
            <p:nvPr/>
          </p:nvSpPr>
          <p:spPr bwMode="auto">
            <a:xfrm>
              <a:off x="7143750" y="2286000"/>
              <a:ext cx="1857375" cy="5000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dirty="0">
                  <a:latin typeface="+mj-lt"/>
                </a:rPr>
                <a:t>Tests biologiques</a:t>
              </a:r>
            </a:p>
          </p:txBody>
        </p:sp>
        <p:sp>
          <p:nvSpPr>
            <p:cNvPr id="34" name="Ellipse 33"/>
            <p:cNvSpPr/>
            <p:nvPr/>
          </p:nvSpPr>
          <p:spPr bwMode="auto">
            <a:xfrm>
              <a:off x="7466013" y="3214688"/>
              <a:ext cx="1212850" cy="5000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sz="1050" dirty="0">
                  <a:latin typeface="+mj-lt"/>
                </a:rPr>
                <a:t>Méthodes</a:t>
              </a:r>
            </a:p>
            <a:p>
              <a:pPr algn="ctr" fontAlgn="auto">
                <a:spcBef>
                  <a:spcPts val="0"/>
                </a:spcBef>
                <a:spcAft>
                  <a:spcPts val="0"/>
                </a:spcAft>
                <a:defRPr/>
              </a:pPr>
              <a:r>
                <a:rPr lang="fr-FR" sz="1050" dirty="0">
                  <a:latin typeface="+mj-lt"/>
                </a:rPr>
                <a:t>de test</a:t>
              </a:r>
            </a:p>
          </p:txBody>
        </p:sp>
        <p:sp>
          <p:nvSpPr>
            <p:cNvPr id="35" name="Ellipse 34"/>
            <p:cNvSpPr/>
            <p:nvPr/>
          </p:nvSpPr>
          <p:spPr bwMode="auto">
            <a:xfrm>
              <a:off x="7466013" y="4000500"/>
              <a:ext cx="1212850" cy="5000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sz="1050" dirty="0">
                  <a:latin typeface="+mj-lt"/>
                </a:rPr>
                <a:t>Manip</a:t>
              </a:r>
            </a:p>
            <a:p>
              <a:pPr algn="ctr" fontAlgn="auto">
                <a:spcBef>
                  <a:spcPts val="0"/>
                </a:spcBef>
                <a:spcAft>
                  <a:spcPts val="0"/>
                </a:spcAft>
                <a:defRPr/>
              </a:pPr>
              <a:r>
                <a:rPr lang="fr-FR" sz="1050" dirty="0">
                  <a:latin typeface="+mj-lt"/>
                </a:rPr>
                <a:t>de test</a:t>
              </a:r>
            </a:p>
          </p:txBody>
        </p:sp>
        <p:sp>
          <p:nvSpPr>
            <p:cNvPr id="36" name="Ellipse 35"/>
            <p:cNvSpPr/>
            <p:nvPr/>
          </p:nvSpPr>
          <p:spPr bwMode="auto">
            <a:xfrm>
              <a:off x="7466013" y="4822825"/>
              <a:ext cx="1212850" cy="5000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sz="1050" dirty="0">
                  <a:latin typeface="+mj-lt"/>
                </a:rPr>
                <a:t>Résultats</a:t>
              </a:r>
            </a:p>
            <a:p>
              <a:pPr algn="ctr" fontAlgn="auto">
                <a:spcBef>
                  <a:spcPts val="0"/>
                </a:spcBef>
                <a:spcAft>
                  <a:spcPts val="0"/>
                </a:spcAft>
                <a:defRPr/>
              </a:pPr>
              <a:r>
                <a:rPr lang="fr-FR" sz="1050" dirty="0">
                  <a:latin typeface="+mj-lt"/>
                </a:rPr>
                <a:t>de test</a:t>
              </a:r>
            </a:p>
          </p:txBody>
        </p:sp>
        <p:cxnSp>
          <p:nvCxnSpPr>
            <p:cNvPr id="52" name="Connecteur droit 51"/>
            <p:cNvCxnSpPr>
              <a:stCxn id="22" idx="2"/>
              <a:endCxn id="34" idx="0"/>
            </p:cNvCxnSpPr>
            <p:nvPr/>
          </p:nvCxnSpPr>
          <p:spPr bwMode="auto">
            <a:xfrm rot="5400000">
              <a:off x="7858125" y="3000376"/>
              <a:ext cx="42862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Connecteur droit 52"/>
            <p:cNvCxnSpPr>
              <a:stCxn id="34" idx="4"/>
              <a:endCxn id="35" idx="0"/>
            </p:cNvCxnSpPr>
            <p:nvPr/>
          </p:nvCxnSpPr>
          <p:spPr bwMode="auto">
            <a:xfrm rot="5400000">
              <a:off x="7929563" y="3857625"/>
              <a:ext cx="28575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Connecteur droit 53"/>
            <p:cNvCxnSpPr>
              <a:stCxn id="35" idx="4"/>
              <a:endCxn id="36" idx="0"/>
            </p:cNvCxnSpPr>
            <p:nvPr/>
          </p:nvCxnSpPr>
          <p:spPr bwMode="auto">
            <a:xfrm rot="5400000">
              <a:off x="7911307" y="4661694"/>
              <a:ext cx="32226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Forme 10"/>
            <p:cNvCxnSpPr/>
            <p:nvPr/>
          </p:nvCxnSpPr>
          <p:spPr bwMode="auto">
            <a:xfrm>
              <a:off x="5322888" y="1249363"/>
              <a:ext cx="2749550" cy="1036637"/>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4" name="Groupe 68"/>
          <p:cNvGrpSpPr>
            <a:grpSpLocks/>
          </p:cNvGrpSpPr>
          <p:nvPr/>
        </p:nvGrpSpPr>
        <p:grpSpPr bwMode="auto">
          <a:xfrm>
            <a:off x="4090988" y="785813"/>
            <a:ext cx="1452562" cy="1287462"/>
            <a:chOff x="4090988" y="785813"/>
            <a:chExt cx="1452562" cy="1287462"/>
          </a:xfrm>
        </p:grpSpPr>
        <p:grpSp>
          <p:nvGrpSpPr>
            <p:cNvPr id="16433" name="Groupe 67"/>
            <p:cNvGrpSpPr>
              <a:grpSpLocks/>
            </p:cNvGrpSpPr>
            <p:nvPr/>
          </p:nvGrpSpPr>
          <p:grpSpPr bwMode="auto">
            <a:xfrm>
              <a:off x="4090988" y="785813"/>
              <a:ext cx="1452562" cy="1287462"/>
              <a:chOff x="4090988" y="785813"/>
              <a:chExt cx="1452562" cy="1287462"/>
            </a:xfrm>
          </p:grpSpPr>
          <p:pic>
            <p:nvPicPr>
              <p:cNvPr id="16435" name="Picture 47" descr="C:\Documents and Settings\petek\Local Settings\Temporary Internet Files\Content.IE5\MQ0AEA6F\MCj04316040000[1].png"/>
              <p:cNvPicPr>
                <a:picLocks noChangeAspect="1" noChangeArrowheads="1"/>
              </p:cNvPicPr>
              <p:nvPr/>
            </p:nvPicPr>
            <p:blipFill>
              <a:blip r:embed="rId3" cstate="print"/>
              <a:srcRect/>
              <a:stretch>
                <a:fillRect/>
              </a:stretch>
            </p:blipFill>
            <p:spPr bwMode="auto">
              <a:xfrm>
                <a:off x="4392613" y="785813"/>
                <a:ext cx="930275" cy="928687"/>
              </a:xfrm>
              <a:prstGeom prst="rect">
                <a:avLst/>
              </a:prstGeom>
              <a:noFill/>
              <a:ln w="9525">
                <a:noFill/>
                <a:miter lim="800000"/>
                <a:headEnd/>
                <a:tailEnd/>
              </a:ln>
            </p:spPr>
          </p:pic>
          <p:sp>
            <p:nvSpPr>
              <p:cNvPr id="14" name="ZoneTexte 72"/>
              <p:cNvSpPr txBox="1">
                <a:spLocks noChangeArrowheads="1"/>
              </p:cNvSpPr>
              <p:nvPr/>
            </p:nvSpPr>
            <p:spPr bwMode="auto">
              <a:xfrm>
                <a:off x="4090988" y="1643063"/>
                <a:ext cx="1452562" cy="43021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fr-FR" sz="1100" dirty="0">
                    <a:latin typeface="+mj-lt"/>
                    <a:cs typeface="+mn-cs"/>
                  </a:rPr>
                  <a:t>Accessibilité mondiale</a:t>
                </a:r>
              </a:p>
              <a:p>
                <a:pPr algn="ctr" fontAlgn="auto">
                  <a:spcBef>
                    <a:spcPts val="0"/>
                  </a:spcBef>
                  <a:spcAft>
                    <a:spcPts val="0"/>
                  </a:spcAft>
                  <a:defRPr/>
                </a:pPr>
                <a:r>
                  <a:rPr lang="fr-FR" sz="1100" dirty="0">
                    <a:latin typeface="+mj-lt"/>
                    <a:cs typeface="+mn-cs"/>
                  </a:rPr>
                  <a:t>sécurisée</a:t>
                </a:r>
              </a:p>
            </p:txBody>
          </p:sp>
        </p:grpSp>
        <p:pic>
          <p:nvPicPr>
            <p:cNvPr id="16434" name="Picture 50" descr="C:\Documents and Settings\petek\Local Settings\Temporary Internet Files\Content.IE5\JIBGMXJX\MCj04315990000[1].png"/>
            <p:cNvPicPr>
              <a:picLocks noChangeAspect="1" noChangeArrowheads="1"/>
            </p:cNvPicPr>
            <p:nvPr/>
          </p:nvPicPr>
          <p:blipFill>
            <a:blip r:embed="rId4" cstate="print"/>
            <a:srcRect/>
            <a:stretch>
              <a:fillRect/>
            </a:stretch>
          </p:blipFill>
          <p:spPr bwMode="auto">
            <a:xfrm>
              <a:off x="5072063" y="1357313"/>
              <a:ext cx="285750" cy="285750"/>
            </a:xfrm>
            <a:prstGeom prst="rect">
              <a:avLst/>
            </a:prstGeom>
            <a:noFill/>
            <a:ln w="9525">
              <a:noFill/>
              <a:miter lim="800000"/>
              <a:headEnd/>
              <a:tailEnd/>
            </a:ln>
          </p:spPr>
        </p:pic>
      </p:grpSp>
      <p:sp>
        <p:nvSpPr>
          <p:cNvPr id="61" name="Espace réservé du numéro de diapositive 60"/>
          <p:cNvSpPr>
            <a:spLocks noGrp="1"/>
          </p:cNvSpPr>
          <p:nvPr>
            <p:ph type="sldNum" sz="quarter" idx="12"/>
          </p:nvPr>
        </p:nvSpPr>
        <p:spPr/>
        <p:txBody>
          <a:bodyPr/>
          <a:lstStyle/>
          <a:p>
            <a:pPr>
              <a:defRPr/>
            </a:pPr>
            <a:fld id="{8EB7D25A-B09C-471B-A61A-2E724E41D9F9}" type="slidenum">
              <a:rPr lang="fr-FR" smtClean="0"/>
              <a:pPr>
                <a:defRPr/>
              </a:pPr>
              <a:t>4</a:t>
            </a:fld>
            <a:endParaRPr lang="fr-FR"/>
          </a:p>
        </p:txBody>
      </p:sp>
      <p:grpSp>
        <p:nvGrpSpPr>
          <p:cNvPr id="70" name="Groupe 69"/>
          <p:cNvGrpSpPr/>
          <p:nvPr/>
        </p:nvGrpSpPr>
        <p:grpSpPr>
          <a:xfrm>
            <a:off x="5084763" y="1250950"/>
            <a:ext cx="1428750" cy="4071938"/>
            <a:chOff x="5084763" y="1250950"/>
            <a:chExt cx="1428750" cy="4071938"/>
          </a:xfrm>
        </p:grpSpPr>
        <p:sp>
          <p:nvSpPr>
            <p:cNvPr id="21" name="Rectangle à coins arrondis 20"/>
            <p:cNvSpPr/>
            <p:nvPr/>
          </p:nvSpPr>
          <p:spPr bwMode="auto">
            <a:xfrm>
              <a:off x="5084763" y="2286000"/>
              <a:ext cx="1428750" cy="500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dirty="0">
                  <a:latin typeface="+mj-lt"/>
                </a:rPr>
                <a:t>Purification</a:t>
              </a:r>
            </a:p>
          </p:txBody>
        </p:sp>
        <p:sp>
          <p:nvSpPr>
            <p:cNvPr id="30" name="Ellipse 29"/>
            <p:cNvSpPr/>
            <p:nvPr/>
          </p:nvSpPr>
          <p:spPr bwMode="auto">
            <a:xfrm>
              <a:off x="5191125" y="3214688"/>
              <a:ext cx="1214438" cy="5000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050" dirty="0">
                  <a:latin typeface="+mj-lt"/>
                </a:rPr>
                <a:t>Méthodes</a:t>
              </a:r>
            </a:p>
            <a:p>
              <a:pPr algn="ctr" fontAlgn="auto">
                <a:spcBef>
                  <a:spcPts val="0"/>
                </a:spcBef>
                <a:spcAft>
                  <a:spcPts val="0"/>
                </a:spcAft>
                <a:defRPr/>
              </a:pPr>
              <a:r>
                <a:rPr lang="fr-FR" sz="1050" dirty="0">
                  <a:latin typeface="+mj-lt"/>
                </a:rPr>
                <a:t>de purification</a:t>
              </a:r>
            </a:p>
          </p:txBody>
        </p:sp>
        <p:sp>
          <p:nvSpPr>
            <p:cNvPr id="31" name="Ellipse 30"/>
            <p:cNvSpPr/>
            <p:nvPr/>
          </p:nvSpPr>
          <p:spPr bwMode="auto">
            <a:xfrm>
              <a:off x="5191125" y="4000500"/>
              <a:ext cx="1214438" cy="5000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050" dirty="0">
                  <a:latin typeface="+mj-lt"/>
                </a:rPr>
                <a:t>Manip de purification</a:t>
              </a:r>
            </a:p>
          </p:txBody>
        </p:sp>
        <p:sp>
          <p:nvSpPr>
            <p:cNvPr id="32" name="Ellipse 31"/>
            <p:cNvSpPr/>
            <p:nvPr/>
          </p:nvSpPr>
          <p:spPr bwMode="auto">
            <a:xfrm>
              <a:off x="5191125" y="4822825"/>
              <a:ext cx="1214438" cy="5000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050" dirty="0">
                  <a:latin typeface="+mj-lt"/>
                </a:rPr>
                <a:t>Fractions</a:t>
              </a:r>
            </a:p>
          </p:txBody>
        </p:sp>
        <p:cxnSp>
          <p:nvCxnSpPr>
            <p:cNvPr id="48" name="Connecteur droit 47"/>
            <p:cNvCxnSpPr>
              <a:stCxn id="21" idx="2"/>
              <a:endCxn id="30" idx="0"/>
            </p:cNvCxnSpPr>
            <p:nvPr/>
          </p:nvCxnSpPr>
          <p:spPr bwMode="auto">
            <a:xfrm rot="16200000" flipH="1">
              <a:off x="5584825" y="3000376"/>
              <a:ext cx="428625"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necteur droit 48"/>
            <p:cNvCxnSpPr>
              <a:stCxn id="30" idx="4"/>
              <a:endCxn id="31" idx="0"/>
            </p:cNvCxnSpPr>
            <p:nvPr/>
          </p:nvCxnSpPr>
          <p:spPr bwMode="auto">
            <a:xfrm rot="5400000">
              <a:off x="5656263" y="3857625"/>
              <a:ext cx="28575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necteur droit 49"/>
            <p:cNvCxnSpPr>
              <a:stCxn id="31" idx="4"/>
              <a:endCxn id="32" idx="0"/>
            </p:cNvCxnSpPr>
            <p:nvPr/>
          </p:nvCxnSpPr>
          <p:spPr bwMode="auto">
            <a:xfrm rot="5400000">
              <a:off x="5638007" y="4661694"/>
              <a:ext cx="32226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7" name="Connecteur en angle 66"/>
            <p:cNvCxnSpPr>
              <a:stCxn id="8209" idx="3"/>
              <a:endCxn id="21" idx="0"/>
            </p:cNvCxnSpPr>
            <p:nvPr/>
          </p:nvCxnSpPr>
          <p:spPr bwMode="auto">
            <a:xfrm>
              <a:off x="5322888" y="1250950"/>
              <a:ext cx="476250" cy="1035050"/>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grpSp>
      <p:cxnSp>
        <p:nvCxnSpPr>
          <p:cNvPr id="85" name="Forme 84"/>
          <p:cNvCxnSpPr>
            <a:stCxn id="24" idx="3"/>
            <a:endCxn id="26" idx="2"/>
          </p:cNvCxnSpPr>
          <p:nvPr/>
        </p:nvCxnSpPr>
        <p:spPr>
          <a:xfrm rot="5400000">
            <a:off x="250032" y="5071269"/>
            <a:ext cx="1465262" cy="177800"/>
          </a:xfrm>
          <a:prstGeom prst="bentConnector4">
            <a:avLst>
              <a:gd name="adj1" fmla="val 102"/>
              <a:gd name="adj2" fmla="val 228535"/>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 name="Groupe 110"/>
          <p:cNvGrpSpPr>
            <a:grpSpLocks/>
          </p:cNvGrpSpPr>
          <p:nvPr/>
        </p:nvGrpSpPr>
        <p:grpSpPr bwMode="auto">
          <a:xfrm>
            <a:off x="827088" y="765175"/>
            <a:ext cx="3535362" cy="290513"/>
            <a:chOff x="827584" y="764704"/>
            <a:chExt cx="3534097" cy="290884"/>
          </a:xfrm>
        </p:grpSpPr>
        <p:grpSp>
          <p:nvGrpSpPr>
            <p:cNvPr id="16417" name="Groupe 105"/>
            <p:cNvGrpSpPr>
              <a:grpSpLocks/>
            </p:cNvGrpSpPr>
            <p:nvPr/>
          </p:nvGrpSpPr>
          <p:grpSpPr bwMode="auto">
            <a:xfrm>
              <a:off x="827584" y="980728"/>
              <a:ext cx="3534097" cy="74860"/>
              <a:chOff x="827584" y="980728"/>
              <a:chExt cx="3534097" cy="74860"/>
            </a:xfrm>
          </p:grpSpPr>
          <p:cxnSp>
            <p:nvCxnSpPr>
              <p:cNvPr id="73" name="Connecteur droit avec flèche 72"/>
              <p:cNvCxnSpPr/>
              <p:nvPr/>
            </p:nvCxnSpPr>
            <p:spPr>
              <a:xfrm>
                <a:off x="971994" y="1052409"/>
                <a:ext cx="3389687" cy="3179"/>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75" name="Connecteur droit avec flèche 74"/>
              <p:cNvCxnSpPr/>
              <p:nvPr/>
            </p:nvCxnSpPr>
            <p:spPr>
              <a:xfrm rot="10800000">
                <a:off x="827584" y="980880"/>
                <a:ext cx="3384925" cy="159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grpSp>
        <p:sp>
          <p:nvSpPr>
            <p:cNvPr id="109" name="ZoneTexte 116"/>
            <p:cNvSpPr txBox="1">
              <a:spLocks noChangeArrowheads="1"/>
            </p:cNvSpPr>
            <p:nvPr/>
          </p:nvSpPr>
          <p:spPr bwMode="auto">
            <a:xfrm>
              <a:off x="1187817" y="764704"/>
              <a:ext cx="2808870" cy="230482"/>
            </a:xfrm>
            <a:prstGeom prst="rect">
              <a:avLst/>
            </a:prstGeom>
            <a:noFill/>
            <a:ln w="9525">
              <a:noFill/>
              <a:miter lim="800000"/>
              <a:headEnd/>
              <a:tailEnd/>
            </a:ln>
          </p:spPr>
          <p:txBody>
            <a:bodyPr>
              <a:spAutoFit/>
            </a:bodyPr>
            <a:lstStyle/>
            <a:p>
              <a:pPr fontAlgn="auto">
                <a:spcBef>
                  <a:spcPts val="0"/>
                </a:spcBef>
                <a:spcAft>
                  <a:spcPts val="0"/>
                </a:spcAft>
                <a:defRPr/>
              </a:pPr>
              <a:r>
                <a:rPr lang="fr-FR" sz="900" dirty="0">
                  <a:latin typeface="+mj-lt"/>
                  <a:cs typeface="+mn-cs"/>
                </a:rPr>
                <a:t>GOPS…</a:t>
              </a:r>
              <a:r>
                <a:rPr lang="fr-FR" sz="900" dirty="0" err="1">
                  <a:latin typeface="+mj-lt"/>
                  <a:cs typeface="+mn-cs"/>
                </a:rPr>
                <a:t>Ecochimiothèque</a:t>
              </a:r>
              <a:r>
                <a:rPr lang="fr-FR" sz="900" dirty="0">
                  <a:latin typeface="+mj-lt"/>
                  <a:cs typeface="+mn-cs"/>
                </a:rPr>
                <a:t>?…</a:t>
              </a:r>
              <a:r>
                <a:rPr lang="fr-FR" sz="900" dirty="0" err="1">
                  <a:latin typeface="+mj-lt"/>
                  <a:cs typeface="+mn-cs"/>
                </a:rPr>
                <a:t>Chimiothèque</a:t>
              </a:r>
              <a:r>
                <a:rPr lang="fr-FR" sz="900" dirty="0">
                  <a:latin typeface="+mj-lt"/>
                  <a:cs typeface="+mn-cs"/>
                </a:rPr>
                <a:t> Nationale?</a:t>
              </a:r>
            </a:p>
          </p:txBody>
        </p:sp>
      </p:grpSp>
      <p:grpSp>
        <p:nvGrpSpPr>
          <p:cNvPr id="12" name="Groupe 111"/>
          <p:cNvGrpSpPr>
            <a:grpSpLocks/>
          </p:cNvGrpSpPr>
          <p:nvPr/>
        </p:nvGrpSpPr>
        <p:grpSpPr bwMode="auto">
          <a:xfrm>
            <a:off x="0" y="692150"/>
            <a:ext cx="1214438" cy="4381500"/>
            <a:chOff x="0" y="692696"/>
            <a:chExt cx="1214438" cy="4380161"/>
          </a:xfrm>
        </p:grpSpPr>
        <p:grpSp>
          <p:nvGrpSpPr>
            <p:cNvPr id="16411" name="Groupe 104"/>
            <p:cNvGrpSpPr>
              <a:grpSpLocks/>
            </p:cNvGrpSpPr>
            <p:nvPr/>
          </p:nvGrpSpPr>
          <p:grpSpPr bwMode="auto">
            <a:xfrm>
              <a:off x="0" y="692696"/>
              <a:ext cx="1214438" cy="4380161"/>
              <a:chOff x="0" y="692696"/>
              <a:chExt cx="1214438" cy="4380161"/>
            </a:xfrm>
          </p:grpSpPr>
          <p:pic>
            <p:nvPicPr>
              <p:cNvPr id="16413" name="Picture 49" descr="C:\Documents and Settings\petek\Local Settings\Temporary Internet Files\Content.IE5\LRDDQ9MD\MCj04316160000[1].png"/>
              <p:cNvPicPr>
                <a:picLocks noChangeAspect="1" noChangeArrowheads="1"/>
              </p:cNvPicPr>
              <p:nvPr/>
            </p:nvPicPr>
            <p:blipFill>
              <a:blip r:embed="rId5" cstate="print"/>
              <a:srcRect/>
              <a:stretch>
                <a:fillRect/>
              </a:stretch>
            </p:blipFill>
            <p:spPr bwMode="auto">
              <a:xfrm>
                <a:off x="179512" y="692696"/>
                <a:ext cx="714375" cy="714375"/>
              </a:xfrm>
              <a:prstGeom prst="rect">
                <a:avLst/>
              </a:prstGeom>
              <a:noFill/>
              <a:ln w="9525">
                <a:noFill/>
                <a:miter lim="800000"/>
                <a:headEnd/>
                <a:tailEnd/>
              </a:ln>
            </p:spPr>
          </p:pic>
          <p:cxnSp>
            <p:nvCxnSpPr>
              <p:cNvPr id="16" name="Forme 15"/>
              <p:cNvCxnSpPr>
                <a:stCxn id="8210" idx="2"/>
                <a:endCxn id="25" idx="2"/>
              </p:cNvCxnSpPr>
              <p:nvPr/>
            </p:nvCxnSpPr>
            <p:spPr bwMode="auto">
              <a:xfrm rot="16200000" flipH="1">
                <a:off x="-1117834" y="3061261"/>
                <a:ext cx="3666004" cy="357188"/>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0" name="Forme 79"/>
              <p:cNvCxnSpPr>
                <a:stCxn id="8210" idx="2"/>
                <a:endCxn id="24" idx="2"/>
              </p:cNvCxnSpPr>
              <p:nvPr/>
            </p:nvCxnSpPr>
            <p:spPr bwMode="auto">
              <a:xfrm rot="16200000" flipH="1">
                <a:off x="-706796" y="2650224"/>
                <a:ext cx="2843931" cy="357188"/>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sp>
            <p:nvSpPr>
              <p:cNvPr id="17" name="ZoneTexte 116"/>
              <p:cNvSpPr txBox="1">
                <a:spLocks noChangeArrowheads="1"/>
              </p:cNvSpPr>
              <p:nvPr/>
            </p:nvSpPr>
            <p:spPr bwMode="auto">
              <a:xfrm>
                <a:off x="0" y="1484617"/>
                <a:ext cx="1214438" cy="507845"/>
              </a:xfrm>
              <a:prstGeom prst="rect">
                <a:avLst/>
              </a:prstGeom>
              <a:noFill/>
              <a:ln w="9525">
                <a:noFill/>
                <a:miter lim="800000"/>
                <a:headEnd/>
                <a:tailEnd/>
              </a:ln>
            </p:spPr>
            <p:txBody>
              <a:bodyPr>
                <a:spAutoFit/>
              </a:bodyPr>
              <a:lstStyle/>
              <a:p>
                <a:pPr fontAlgn="auto">
                  <a:spcBef>
                    <a:spcPts val="0"/>
                  </a:spcBef>
                  <a:spcAft>
                    <a:spcPts val="0"/>
                  </a:spcAft>
                  <a:defRPr/>
                </a:pPr>
                <a:r>
                  <a:rPr lang="fr-FR" sz="900" dirty="0">
                    <a:latin typeface="+mj-lt"/>
                    <a:cs typeface="+mn-cs"/>
                  </a:rPr>
                  <a:t>Interopérabilité avec d’autres bases de données</a:t>
                </a:r>
              </a:p>
            </p:txBody>
          </p:sp>
        </p:grpSp>
        <p:sp>
          <p:nvSpPr>
            <p:cNvPr id="110" name="ZoneTexte 116"/>
            <p:cNvSpPr txBox="1">
              <a:spLocks noChangeArrowheads="1"/>
            </p:cNvSpPr>
            <p:nvPr/>
          </p:nvSpPr>
          <p:spPr bwMode="auto">
            <a:xfrm rot="16200000">
              <a:off x="11222" y="2300306"/>
              <a:ext cx="710983" cy="231775"/>
            </a:xfrm>
            <a:prstGeom prst="rect">
              <a:avLst/>
            </a:prstGeom>
            <a:noFill/>
            <a:ln w="9525">
              <a:noFill/>
              <a:miter lim="800000"/>
              <a:headEnd/>
              <a:tailEnd/>
            </a:ln>
          </p:spPr>
          <p:txBody>
            <a:bodyPr>
              <a:spAutoFit/>
            </a:bodyPr>
            <a:lstStyle/>
            <a:p>
              <a:pPr fontAlgn="auto">
                <a:spcBef>
                  <a:spcPts val="0"/>
                </a:spcBef>
                <a:spcAft>
                  <a:spcPts val="0"/>
                </a:spcAft>
                <a:defRPr/>
              </a:pPr>
              <a:r>
                <a:rPr lang="fr-FR" sz="900" dirty="0" err="1">
                  <a:latin typeface="+mj-lt"/>
                  <a:cs typeface="+mn-cs"/>
                </a:rPr>
                <a:t>Lagplon</a:t>
              </a:r>
              <a:r>
                <a:rPr lang="fr-FR" sz="900" dirty="0">
                  <a:latin typeface="+mj-lt"/>
                  <a:cs typeface="+mn-cs"/>
                </a:rPr>
                <a:t>…</a:t>
              </a:r>
            </a:p>
          </p:txBody>
        </p:sp>
      </p:grpSp>
      <p:grpSp>
        <p:nvGrpSpPr>
          <p:cNvPr id="15" name="Groupe 64"/>
          <p:cNvGrpSpPr>
            <a:grpSpLocks/>
          </p:cNvGrpSpPr>
          <p:nvPr/>
        </p:nvGrpSpPr>
        <p:grpSpPr bwMode="auto">
          <a:xfrm>
            <a:off x="2916238" y="1268413"/>
            <a:ext cx="1428750" cy="4073525"/>
            <a:chOff x="2916238" y="1249363"/>
            <a:chExt cx="1428750" cy="4073525"/>
          </a:xfrm>
        </p:grpSpPr>
        <p:sp>
          <p:nvSpPr>
            <p:cNvPr id="20" name="Rectangle à coins arrondis 19"/>
            <p:cNvSpPr/>
            <p:nvPr/>
          </p:nvSpPr>
          <p:spPr bwMode="auto">
            <a:xfrm>
              <a:off x="2916238" y="2286000"/>
              <a:ext cx="1428750" cy="5000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r-FR" dirty="0">
                  <a:latin typeface="+mj-lt"/>
                </a:rPr>
                <a:t>Extraction</a:t>
              </a:r>
            </a:p>
          </p:txBody>
        </p:sp>
        <p:sp>
          <p:nvSpPr>
            <p:cNvPr id="27" name="Ellipse 26"/>
            <p:cNvSpPr/>
            <p:nvPr/>
          </p:nvSpPr>
          <p:spPr bwMode="auto">
            <a:xfrm>
              <a:off x="3024188" y="3214688"/>
              <a:ext cx="1214437" cy="5000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r-FR" sz="1050" dirty="0">
                  <a:latin typeface="+mj-lt"/>
                </a:rPr>
                <a:t>Méthodes</a:t>
              </a:r>
            </a:p>
            <a:p>
              <a:pPr algn="ctr" fontAlgn="auto">
                <a:spcBef>
                  <a:spcPts val="0"/>
                </a:spcBef>
                <a:spcAft>
                  <a:spcPts val="0"/>
                </a:spcAft>
                <a:defRPr/>
              </a:pPr>
              <a:r>
                <a:rPr lang="fr-FR" sz="1050" dirty="0">
                  <a:latin typeface="+mj-lt"/>
                </a:rPr>
                <a:t>d’extraction</a:t>
              </a:r>
            </a:p>
          </p:txBody>
        </p:sp>
        <p:sp>
          <p:nvSpPr>
            <p:cNvPr id="28" name="Ellipse 27"/>
            <p:cNvSpPr/>
            <p:nvPr/>
          </p:nvSpPr>
          <p:spPr bwMode="auto">
            <a:xfrm>
              <a:off x="3024188" y="4000500"/>
              <a:ext cx="1214437" cy="5000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r-FR" sz="1050" dirty="0">
                  <a:latin typeface="+mj-lt"/>
                </a:rPr>
                <a:t>Manip</a:t>
              </a:r>
            </a:p>
            <a:p>
              <a:pPr algn="ctr" fontAlgn="auto">
                <a:spcBef>
                  <a:spcPts val="0"/>
                </a:spcBef>
                <a:spcAft>
                  <a:spcPts val="0"/>
                </a:spcAft>
                <a:defRPr/>
              </a:pPr>
              <a:r>
                <a:rPr lang="fr-FR" sz="1050" dirty="0">
                  <a:latin typeface="+mj-lt"/>
                </a:rPr>
                <a:t>d’extraction</a:t>
              </a:r>
            </a:p>
          </p:txBody>
        </p:sp>
        <p:sp>
          <p:nvSpPr>
            <p:cNvPr id="29" name="Ellipse 28"/>
            <p:cNvSpPr/>
            <p:nvPr/>
          </p:nvSpPr>
          <p:spPr bwMode="auto">
            <a:xfrm>
              <a:off x="3024188" y="4822825"/>
              <a:ext cx="1214437" cy="5000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r-FR" sz="1050" dirty="0">
                  <a:latin typeface="+mj-lt"/>
                </a:rPr>
                <a:t>Extraits</a:t>
              </a:r>
            </a:p>
          </p:txBody>
        </p:sp>
        <p:cxnSp>
          <p:nvCxnSpPr>
            <p:cNvPr id="43" name="Connecteur droit 42"/>
            <p:cNvCxnSpPr>
              <a:stCxn id="20" idx="2"/>
              <a:endCxn id="27" idx="0"/>
            </p:cNvCxnSpPr>
            <p:nvPr/>
          </p:nvCxnSpPr>
          <p:spPr bwMode="auto">
            <a:xfrm rot="16200000" flipH="1">
              <a:off x="3416300" y="3000376"/>
              <a:ext cx="42862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Connecteur droit 43"/>
            <p:cNvCxnSpPr>
              <a:stCxn id="27" idx="4"/>
              <a:endCxn id="28" idx="0"/>
            </p:cNvCxnSpPr>
            <p:nvPr/>
          </p:nvCxnSpPr>
          <p:spPr bwMode="auto">
            <a:xfrm rot="5400000">
              <a:off x="3487738" y="3857625"/>
              <a:ext cx="28575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Connecteur droit 44"/>
            <p:cNvCxnSpPr>
              <a:stCxn id="28" idx="4"/>
              <a:endCxn id="29" idx="0"/>
            </p:cNvCxnSpPr>
            <p:nvPr/>
          </p:nvCxnSpPr>
          <p:spPr bwMode="auto">
            <a:xfrm rot="5400000">
              <a:off x="3469482" y="4661694"/>
              <a:ext cx="32226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247" name="Straight Arrow Connector 7246"/>
            <p:cNvCxnSpPr>
              <a:stCxn id="20" idx="0"/>
            </p:cNvCxnSpPr>
            <p:nvPr/>
          </p:nvCxnSpPr>
          <p:spPr>
            <a:xfrm flipH="1" flipV="1">
              <a:off x="3630613" y="1249363"/>
              <a:ext cx="0" cy="1036637"/>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grpSp>
        <p:nvGrpSpPr>
          <p:cNvPr id="71" name="Groupe 70"/>
          <p:cNvGrpSpPr/>
          <p:nvPr/>
        </p:nvGrpSpPr>
        <p:grpSpPr>
          <a:xfrm>
            <a:off x="3631406" y="4250532"/>
            <a:ext cx="4109492" cy="2203276"/>
            <a:chOff x="3631406" y="4250532"/>
            <a:chExt cx="4109492" cy="2203276"/>
          </a:xfrm>
        </p:grpSpPr>
        <p:cxnSp>
          <p:nvCxnSpPr>
            <p:cNvPr id="56" name="Connecteur en angle 55"/>
            <p:cNvCxnSpPr>
              <a:stCxn id="32" idx="6"/>
              <a:endCxn id="35" idx="2"/>
            </p:cNvCxnSpPr>
            <p:nvPr/>
          </p:nvCxnSpPr>
          <p:spPr bwMode="auto">
            <a:xfrm flipV="1">
              <a:off x="6405563" y="4250532"/>
              <a:ext cx="1060450" cy="822325"/>
            </a:xfrm>
            <a:prstGeom prst="bent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grpSp>
          <p:nvGrpSpPr>
            <p:cNvPr id="93" name="Groupe 92"/>
            <p:cNvGrpSpPr/>
            <p:nvPr/>
          </p:nvGrpSpPr>
          <p:grpSpPr>
            <a:xfrm>
              <a:off x="3631406" y="4509120"/>
              <a:ext cx="4109492" cy="1944688"/>
              <a:chOff x="3631406" y="4509120"/>
              <a:chExt cx="4109492" cy="1944688"/>
            </a:xfrm>
          </p:grpSpPr>
          <p:cxnSp>
            <p:nvCxnSpPr>
              <p:cNvPr id="91" name="Forme 90"/>
              <p:cNvCxnSpPr/>
              <p:nvPr/>
            </p:nvCxnSpPr>
            <p:spPr bwMode="auto">
              <a:xfrm flipV="1">
                <a:off x="5004048" y="4509120"/>
                <a:ext cx="2736850" cy="1944688"/>
              </a:xfrm>
              <a:prstGeom prst="bentConnector3">
                <a:avLst>
                  <a:gd name="adj1" fmla="val 71266"/>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5" name="Connecteur en angle 104"/>
              <p:cNvCxnSpPr>
                <a:stCxn id="29" idx="4"/>
              </p:cNvCxnSpPr>
              <p:nvPr/>
            </p:nvCxnSpPr>
            <p:spPr bwMode="auto">
              <a:xfrm rot="16200000" flipH="1">
                <a:off x="3762028" y="5211316"/>
                <a:ext cx="1111400" cy="1372643"/>
              </a:xfrm>
              <a:prstGeom prst="bentConnector2">
                <a:avLst/>
              </a:prstGeom>
              <a:ln>
                <a:tailEnd type="none"/>
              </a:ln>
            </p:spPr>
            <p:style>
              <a:lnRef idx="2">
                <a:schemeClr val="accent2"/>
              </a:lnRef>
              <a:fillRef idx="0">
                <a:schemeClr val="accent2"/>
              </a:fillRef>
              <a:effectRef idx="1">
                <a:schemeClr val="accent2"/>
              </a:effectRef>
              <a:fontRef idx="minor">
                <a:schemeClr val="tx1"/>
              </a:fontRef>
            </p:style>
          </p:cxnSp>
        </p:grpSp>
      </p:grpSp>
      <p:grpSp>
        <p:nvGrpSpPr>
          <p:cNvPr id="72" name="Groupe 71"/>
          <p:cNvGrpSpPr/>
          <p:nvPr/>
        </p:nvGrpSpPr>
        <p:grpSpPr>
          <a:xfrm>
            <a:off x="4060775" y="5249656"/>
            <a:ext cx="4011663" cy="911654"/>
            <a:chOff x="4060775" y="5249656"/>
            <a:chExt cx="4011663" cy="911654"/>
          </a:xfrm>
        </p:grpSpPr>
        <p:sp>
          <p:nvSpPr>
            <p:cNvPr id="33" name="Ellipse 32"/>
            <p:cNvSpPr/>
            <p:nvPr/>
          </p:nvSpPr>
          <p:spPr bwMode="auto">
            <a:xfrm>
              <a:off x="4139952" y="5661248"/>
              <a:ext cx="1214438" cy="500062"/>
            </a:xfrm>
            <a:prstGeom prst="ellipse">
              <a:avLst/>
            </a:prstGeom>
            <a:ln>
              <a:prstDash val="sys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fr-FR" sz="1050" dirty="0" smtClean="0">
                  <a:latin typeface="+mj-lt"/>
                </a:rPr>
                <a:t>Molécules</a:t>
              </a:r>
              <a:endParaRPr lang="fr-FR" sz="1050" dirty="0">
                <a:latin typeface="+mj-lt"/>
              </a:endParaRPr>
            </a:p>
          </p:txBody>
        </p:sp>
        <p:cxnSp>
          <p:nvCxnSpPr>
            <p:cNvPr id="51" name="Connecteur droit 50"/>
            <p:cNvCxnSpPr>
              <a:stCxn id="32" idx="3"/>
              <a:endCxn id="33" idx="7"/>
            </p:cNvCxnSpPr>
            <p:nvPr/>
          </p:nvCxnSpPr>
          <p:spPr bwMode="auto">
            <a:xfrm flipH="1">
              <a:off x="5176540" y="5249656"/>
              <a:ext cx="192435" cy="484824"/>
            </a:xfrm>
            <a:prstGeom prst="line">
              <a:avLst/>
            </a:prstGeom>
            <a:ln>
              <a:prstDash val="sysDash"/>
            </a:ln>
          </p:spPr>
          <p:style>
            <a:lnRef idx="2">
              <a:schemeClr val="accent3"/>
            </a:lnRef>
            <a:fillRef idx="0">
              <a:schemeClr val="accent3"/>
            </a:fillRef>
            <a:effectRef idx="1">
              <a:schemeClr val="accent3"/>
            </a:effectRef>
            <a:fontRef idx="minor">
              <a:schemeClr val="tx1"/>
            </a:fontRef>
          </p:style>
        </p:cxnSp>
        <p:cxnSp>
          <p:nvCxnSpPr>
            <p:cNvPr id="77" name="Connecteur droit 76"/>
            <p:cNvCxnSpPr>
              <a:stCxn id="29" idx="5"/>
              <a:endCxn id="33" idx="1"/>
            </p:cNvCxnSpPr>
            <p:nvPr/>
          </p:nvCxnSpPr>
          <p:spPr bwMode="auto">
            <a:xfrm>
              <a:off x="4060775" y="5268706"/>
              <a:ext cx="257027" cy="465774"/>
            </a:xfrm>
            <a:prstGeom prst="line">
              <a:avLst/>
            </a:prstGeom>
            <a:ln>
              <a:prstDash val="sysDash"/>
              <a:tailEnd type="none"/>
            </a:ln>
          </p:spPr>
          <p:style>
            <a:lnRef idx="2">
              <a:schemeClr val="accent2"/>
            </a:lnRef>
            <a:fillRef idx="0">
              <a:schemeClr val="accent2"/>
            </a:fillRef>
            <a:effectRef idx="1">
              <a:schemeClr val="accent2"/>
            </a:effectRef>
            <a:fontRef idx="minor">
              <a:schemeClr val="tx1"/>
            </a:fontRef>
          </p:style>
        </p:cxnSp>
        <p:cxnSp>
          <p:nvCxnSpPr>
            <p:cNvPr id="95" name="Forme 94"/>
            <p:cNvCxnSpPr>
              <a:stCxn id="33" idx="6"/>
              <a:endCxn id="36" idx="4"/>
            </p:cNvCxnSpPr>
            <p:nvPr/>
          </p:nvCxnSpPr>
          <p:spPr>
            <a:xfrm flipV="1">
              <a:off x="5354390" y="5322888"/>
              <a:ext cx="2718048" cy="588391"/>
            </a:xfrm>
            <a:prstGeom prst="bentConnector2">
              <a:avLst/>
            </a:prstGeom>
            <a:ln>
              <a:prstDash val="sysDash"/>
            </a:ln>
          </p:spPr>
          <p:style>
            <a:lnRef idx="2">
              <a:schemeClr val="accent5">
                <a:shade val="50000"/>
              </a:schemeClr>
            </a:lnRef>
            <a:fillRef idx="1">
              <a:schemeClr val="accent5"/>
            </a:fillRef>
            <a:effectRef idx="0">
              <a:schemeClr val="accent5"/>
            </a:effectRef>
            <a:fontRef idx="minor">
              <a:schemeClr val="lt1"/>
            </a:fontRef>
          </p:style>
        </p:cxnSp>
      </p:grpSp>
      <p:sp>
        <p:nvSpPr>
          <p:cNvPr id="74"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
        <p:nvSpPr>
          <p:cNvPr id="78"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up)">
                                      <p:cBhvr>
                                        <p:cTn id="18" dur="10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par>
                          <p:cTn id="24" fill="hold">
                            <p:stCondLst>
                              <p:cond delay="1000"/>
                            </p:stCondLst>
                            <p:childTnLst>
                              <p:par>
                                <p:cTn id="25" presetID="22" presetClass="entr" presetSubtype="4" fill="hold" nodeType="afterEffect">
                                  <p:stCondLst>
                                    <p:cond delay="50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00"/>
                                        <p:tgtEl>
                                          <p:spTgt spid="42"/>
                                        </p:tgtEl>
                                      </p:cBhvr>
                                    </p:animEffect>
                                  </p:childTnLst>
                                </p:cTn>
                              </p:par>
                            </p:childTnLst>
                          </p:cTn>
                        </p:par>
                        <p:par>
                          <p:cTn id="28" fill="hold">
                            <p:stCondLst>
                              <p:cond delay="2500"/>
                            </p:stCondLst>
                            <p:childTnLst>
                              <p:par>
                                <p:cTn id="29" presetID="22" presetClass="entr" presetSubtype="1" fill="hold" nodeType="afterEffect">
                                  <p:stCondLst>
                                    <p:cond delay="50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1000"/>
                                        <p:tgtEl>
                                          <p:spTgt spid="70"/>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1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1000"/>
                                        <p:tgtEl>
                                          <p:spTgt spid="3"/>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10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dissolve">
                                      <p:cBhvr>
                                        <p:cTn id="49" dur="10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500"/>
                            </p:stCondLst>
                            <p:childTnLst>
                              <p:par>
                                <p:cTn id="56" presetID="53" presetClass="entr" presetSubtype="0" fill="hold" nodeType="afterEffect">
                                  <p:stCondLst>
                                    <p:cond delay="100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p:cNvGrpSpPr/>
          <p:nvPr/>
        </p:nvGrpSpPr>
        <p:grpSpPr>
          <a:xfrm>
            <a:off x="1691680" y="1412776"/>
            <a:ext cx="5786438" cy="5085333"/>
            <a:chOff x="1714500" y="1340768"/>
            <a:chExt cx="5786438" cy="5085333"/>
          </a:xfrm>
        </p:grpSpPr>
        <p:grpSp>
          <p:nvGrpSpPr>
            <p:cNvPr id="31" name="Groupe 30"/>
            <p:cNvGrpSpPr/>
            <p:nvPr/>
          </p:nvGrpSpPr>
          <p:grpSpPr>
            <a:xfrm>
              <a:off x="1714500" y="1340768"/>
              <a:ext cx="5786438" cy="5085333"/>
              <a:chOff x="1714500" y="1340768"/>
              <a:chExt cx="5786438" cy="5085333"/>
            </a:xfrm>
          </p:grpSpPr>
          <p:sp>
            <p:nvSpPr>
              <p:cNvPr id="36" name="Cube 35"/>
              <p:cNvSpPr/>
              <p:nvPr/>
            </p:nvSpPr>
            <p:spPr bwMode="auto">
              <a:xfrm>
                <a:off x="1714500" y="1340768"/>
                <a:ext cx="5786438" cy="4248150"/>
              </a:xfrm>
              <a:prstGeom prst="cube">
                <a:avLst>
                  <a:gd name="adj" fmla="val 6776"/>
                </a:avLst>
              </a:prstGeom>
            </p:spPr>
            <p:style>
              <a:lnRef idx="1">
                <a:schemeClr val="accent2"/>
              </a:lnRef>
              <a:fillRef idx="3">
                <a:schemeClr val="accent2"/>
              </a:fillRef>
              <a:effectRef idx="2">
                <a:schemeClr val="accent2"/>
              </a:effectRef>
              <a:fontRef idx="minor">
                <a:schemeClr val="lt1"/>
              </a:fontRef>
            </p:style>
            <p:txBody>
              <a:bodyPr/>
              <a:lstStyle/>
              <a:p>
                <a:pPr>
                  <a:defRPr/>
                </a:pPr>
                <a:r>
                  <a:rPr lang="fr-FR" dirty="0" smtClean="0">
                    <a:latin typeface="+mj-lt"/>
                  </a:rPr>
                  <a:t>CANTHARELLA</a:t>
                </a:r>
                <a:endParaRPr lang="fr-FR" dirty="0">
                  <a:latin typeface="+mj-lt"/>
                </a:endParaRPr>
              </a:p>
            </p:txBody>
          </p:sp>
          <p:sp>
            <p:nvSpPr>
              <p:cNvPr id="38" name="Rectangle 37"/>
              <p:cNvSpPr/>
              <p:nvPr/>
            </p:nvSpPr>
            <p:spPr bwMode="auto">
              <a:xfrm>
                <a:off x="1857375" y="2055143"/>
                <a:ext cx="5286375" cy="3286125"/>
              </a:xfrm>
              <a:prstGeom prst="rect">
                <a:avLst/>
              </a:prstGeom>
              <a:ln w="31750">
                <a:prstDash val="dash"/>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latin typeface="+mj-lt"/>
                </a:endParaRPr>
              </a:p>
            </p:txBody>
          </p:sp>
          <p:sp>
            <p:nvSpPr>
              <p:cNvPr id="39" name="Rectangle à coins arrondis 38"/>
              <p:cNvSpPr/>
              <p:nvPr/>
            </p:nvSpPr>
            <p:spPr bwMode="auto">
              <a:xfrm>
                <a:off x="2071688" y="2198018"/>
                <a:ext cx="1428750" cy="3000375"/>
              </a:xfrm>
              <a:prstGeom prst="roundRect">
                <a:avLst/>
              </a:prstGeom>
            </p:spPr>
            <p:style>
              <a:lnRef idx="2">
                <a:schemeClr val="accent2"/>
              </a:lnRef>
              <a:fillRef idx="1">
                <a:schemeClr val="lt1"/>
              </a:fillRef>
              <a:effectRef idx="0">
                <a:schemeClr val="accent2"/>
              </a:effectRef>
              <a:fontRef idx="minor">
                <a:schemeClr val="dk1"/>
              </a:fontRef>
            </p:style>
            <p:txBody>
              <a:bodyPr/>
              <a:lstStyle/>
              <a:p>
                <a:pPr algn="ctr">
                  <a:defRPr/>
                </a:pPr>
                <a:endParaRPr lang="fr-FR" dirty="0">
                  <a:latin typeface="+mj-lt"/>
                </a:endParaRPr>
              </a:p>
              <a:p>
                <a:pPr algn="ctr">
                  <a:defRPr/>
                </a:pPr>
                <a:r>
                  <a:rPr lang="fr-FR" dirty="0">
                    <a:latin typeface="+mj-lt"/>
                  </a:rPr>
                  <a:t>Data</a:t>
                </a:r>
              </a:p>
              <a:p>
                <a:pPr algn="ctr">
                  <a:defRPr/>
                </a:pPr>
                <a:endParaRPr lang="fr-FR" dirty="0">
                  <a:latin typeface="+mj-lt"/>
                </a:endParaRPr>
              </a:p>
              <a:p>
                <a:pPr algn="ctr">
                  <a:defRPr/>
                </a:pPr>
                <a:endParaRPr lang="fr-FR" dirty="0">
                  <a:latin typeface="+mj-lt"/>
                </a:endParaRPr>
              </a:p>
            </p:txBody>
          </p:sp>
          <p:sp>
            <p:nvSpPr>
              <p:cNvPr id="42" name="Rectangle à coins arrondis 41"/>
              <p:cNvSpPr/>
              <p:nvPr/>
            </p:nvSpPr>
            <p:spPr bwMode="auto">
              <a:xfrm>
                <a:off x="3857625" y="2198018"/>
                <a:ext cx="1428750" cy="3000375"/>
              </a:xfrm>
              <a:prstGeom prst="roundRect">
                <a:avLst/>
              </a:prstGeom>
            </p:spPr>
            <p:style>
              <a:lnRef idx="2">
                <a:schemeClr val="accent2"/>
              </a:lnRef>
              <a:fillRef idx="1">
                <a:schemeClr val="lt1"/>
              </a:fillRef>
              <a:effectRef idx="0">
                <a:schemeClr val="accent2"/>
              </a:effectRef>
              <a:fontRef idx="minor">
                <a:schemeClr val="dk1"/>
              </a:fontRef>
            </p:style>
            <p:txBody>
              <a:bodyPr/>
              <a:lstStyle/>
              <a:p>
                <a:pPr algn="ctr">
                  <a:defRPr/>
                </a:pPr>
                <a:endParaRPr lang="fr-FR" dirty="0">
                  <a:latin typeface="+mj-lt"/>
                </a:endParaRPr>
              </a:p>
              <a:p>
                <a:pPr algn="ctr">
                  <a:defRPr/>
                </a:pPr>
                <a:r>
                  <a:rPr lang="fr-FR" dirty="0">
                    <a:latin typeface="+mj-lt"/>
                  </a:rPr>
                  <a:t>Service</a:t>
                </a:r>
              </a:p>
              <a:p>
                <a:pPr algn="ctr">
                  <a:defRPr/>
                </a:pPr>
                <a:endParaRPr lang="fr-FR" dirty="0">
                  <a:latin typeface="+mj-lt"/>
                </a:endParaRPr>
              </a:p>
              <a:p>
                <a:pPr algn="ctr">
                  <a:defRPr/>
                </a:pPr>
                <a:endParaRPr lang="fr-FR" dirty="0">
                  <a:latin typeface="+mj-lt"/>
                </a:endParaRPr>
              </a:p>
            </p:txBody>
          </p:sp>
          <p:sp>
            <p:nvSpPr>
              <p:cNvPr id="43" name="Rectangle à coins arrondis 42"/>
              <p:cNvSpPr/>
              <p:nvPr/>
            </p:nvSpPr>
            <p:spPr bwMode="auto">
              <a:xfrm>
                <a:off x="5643563" y="2198018"/>
                <a:ext cx="1428750" cy="3000375"/>
              </a:xfrm>
              <a:prstGeom prst="roundRect">
                <a:avLst/>
              </a:prstGeom>
            </p:spPr>
            <p:style>
              <a:lnRef idx="2">
                <a:schemeClr val="accent2"/>
              </a:lnRef>
              <a:fillRef idx="1">
                <a:schemeClr val="lt1"/>
              </a:fillRef>
              <a:effectRef idx="0">
                <a:schemeClr val="accent2"/>
              </a:effectRef>
              <a:fontRef idx="minor">
                <a:schemeClr val="dk1"/>
              </a:fontRef>
            </p:style>
            <p:txBody>
              <a:bodyPr/>
              <a:lstStyle/>
              <a:p>
                <a:pPr algn="ctr">
                  <a:defRPr/>
                </a:pPr>
                <a:endParaRPr lang="fr-FR" dirty="0">
                  <a:latin typeface="+mj-lt"/>
                </a:endParaRPr>
              </a:p>
              <a:p>
                <a:pPr algn="ctr">
                  <a:defRPr/>
                </a:pPr>
                <a:r>
                  <a:rPr lang="fr-FR" dirty="0">
                    <a:latin typeface="+mj-lt"/>
                  </a:rPr>
                  <a:t>Web</a:t>
                </a:r>
              </a:p>
              <a:p>
                <a:pPr algn="ctr">
                  <a:defRPr/>
                </a:pPr>
                <a:endParaRPr lang="fr-FR" dirty="0">
                  <a:latin typeface="+mj-lt"/>
                </a:endParaRPr>
              </a:p>
              <a:p>
                <a:pPr algn="ctr">
                  <a:defRPr/>
                </a:pPr>
                <a:endParaRPr lang="fr-FR" dirty="0">
                  <a:latin typeface="+mj-lt"/>
                </a:endParaRPr>
              </a:p>
            </p:txBody>
          </p:sp>
          <p:sp>
            <p:nvSpPr>
              <p:cNvPr id="44" name="Double flèche horizontale 43"/>
              <p:cNvSpPr/>
              <p:nvPr/>
            </p:nvSpPr>
            <p:spPr bwMode="auto">
              <a:xfrm>
                <a:off x="3317875" y="3006849"/>
                <a:ext cx="714375"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fr-FR">
                  <a:latin typeface="+mj-lt"/>
                </a:endParaRPr>
              </a:p>
            </p:txBody>
          </p:sp>
          <p:sp>
            <p:nvSpPr>
              <p:cNvPr id="45" name="Double flèche horizontale 44"/>
              <p:cNvSpPr/>
              <p:nvPr/>
            </p:nvSpPr>
            <p:spPr bwMode="auto">
              <a:xfrm>
                <a:off x="5113338" y="3006849"/>
                <a:ext cx="714375" cy="28575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fr-FR">
                  <a:latin typeface="+mj-lt"/>
                </a:endParaRPr>
              </a:p>
            </p:txBody>
          </p:sp>
          <p:sp>
            <p:nvSpPr>
              <p:cNvPr id="47" name="Rectangle 46"/>
              <p:cNvSpPr/>
              <p:nvPr/>
            </p:nvSpPr>
            <p:spPr bwMode="auto">
              <a:xfrm>
                <a:off x="2214563" y="3412456"/>
                <a:ext cx="1143000" cy="1143000"/>
              </a:xfrm>
              <a:prstGeom prst="rect">
                <a:avLst/>
              </a:prstGeom>
              <a:ln>
                <a:solidFill>
                  <a:schemeClr val="accent1">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a:lstStyle/>
              <a:p>
                <a:pPr algn="ctr">
                  <a:defRPr/>
                </a:pPr>
                <a:r>
                  <a:rPr lang="fr-FR" sz="1600" i="1" dirty="0" err="1">
                    <a:latin typeface="+mj-lt"/>
                    <a:cs typeface="Arial" pitchFamily="34" charset="0"/>
                  </a:rPr>
                  <a:t>Hibernate</a:t>
                </a:r>
                <a:endParaRPr lang="fr-FR" i="1" dirty="0">
                  <a:latin typeface="+mj-lt"/>
                  <a:cs typeface="Arial" pitchFamily="34" charset="0"/>
                </a:endParaRPr>
              </a:p>
            </p:txBody>
          </p:sp>
          <p:sp>
            <p:nvSpPr>
              <p:cNvPr id="48" name="Rectangle 47"/>
              <p:cNvSpPr/>
              <p:nvPr/>
            </p:nvSpPr>
            <p:spPr bwMode="auto">
              <a:xfrm>
                <a:off x="5786438" y="3341018"/>
                <a:ext cx="1143000" cy="1143000"/>
              </a:xfrm>
              <a:prstGeom prst="rect">
                <a:avLst/>
              </a:prstGeom>
              <a:ln>
                <a:solidFill>
                  <a:schemeClr val="accent1">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a:lstStyle/>
              <a:p>
                <a:pPr algn="ctr">
                  <a:defRPr/>
                </a:pPr>
                <a:r>
                  <a:rPr lang="fr-FR" sz="1600" i="1" dirty="0" err="1">
                    <a:latin typeface="+mj-lt"/>
                    <a:cs typeface="Arial" pitchFamily="34" charset="0"/>
                  </a:rPr>
                  <a:t>Wicket</a:t>
                </a:r>
                <a:endParaRPr lang="fr-FR" sz="1600" i="1" dirty="0">
                  <a:latin typeface="+mj-lt"/>
                  <a:cs typeface="Arial" pitchFamily="34" charset="0"/>
                </a:endParaRPr>
              </a:p>
            </p:txBody>
          </p:sp>
          <p:pic>
            <p:nvPicPr>
              <p:cNvPr id="72706" name="Picture 2" descr="https://encrypted-tbn0.gstatic.com/images?q=tbn:ANd9GcROh47ZXT60fbg9ZwX4VvEkMGrb2lLBt_QFfbEWp4BHzCetn_DW3w"/>
              <p:cNvPicPr>
                <a:picLocks noChangeAspect="1" noChangeArrowheads="1"/>
              </p:cNvPicPr>
              <p:nvPr/>
            </p:nvPicPr>
            <p:blipFill>
              <a:blip r:embed="rId3" cstate="print"/>
              <a:srcRect/>
              <a:stretch>
                <a:fillRect/>
              </a:stretch>
            </p:blipFill>
            <p:spPr bwMode="auto">
              <a:xfrm>
                <a:off x="6084168" y="3717181"/>
                <a:ext cx="579137" cy="576089"/>
              </a:xfrm>
              <a:prstGeom prst="rect">
                <a:avLst/>
              </a:prstGeom>
              <a:noFill/>
            </p:spPr>
          </p:pic>
          <p:pic>
            <p:nvPicPr>
              <p:cNvPr id="72708" name="Picture 4" descr="https://encrypted-tbn0.gstatic.com/images?q=tbn:ANd9GcS07noB5hwHBA3EYgQ-kWvVoIzuA741LeoT-VXIP2yHO8K0xcTW"/>
              <p:cNvPicPr>
                <a:picLocks noChangeAspect="1" noChangeArrowheads="1"/>
              </p:cNvPicPr>
              <p:nvPr/>
            </p:nvPicPr>
            <p:blipFill>
              <a:blip r:embed="rId4" cstate="print"/>
              <a:srcRect/>
              <a:stretch>
                <a:fillRect/>
              </a:stretch>
            </p:blipFill>
            <p:spPr bwMode="auto">
              <a:xfrm>
                <a:off x="2411760" y="3717181"/>
                <a:ext cx="749537" cy="720080"/>
              </a:xfrm>
              <a:prstGeom prst="rect">
                <a:avLst/>
              </a:prstGeom>
              <a:noFill/>
            </p:spPr>
          </p:pic>
          <p:pic>
            <p:nvPicPr>
              <p:cNvPr id="17410" name="Picture 2" descr="C:\Users\Sylvain\Documents\IRD\Congrès-Conf\java-logo.jpg"/>
              <p:cNvPicPr>
                <a:picLocks noChangeAspect="1" noChangeArrowheads="1"/>
              </p:cNvPicPr>
              <p:nvPr/>
            </p:nvPicPr>
            <p:blipFill>
              <a:blip r:embed="rId5" cstate="print"/>
              <a:srcRect t="-19"/>
              <a:stretch>
                <a:fillRect/>
              </a:stretch>
            </p:blipFill>
            <p:spPr bwMode="auto">
              <a:xfrm>
                <a:off x="3995936" y="5661248"/>
                <a:ext cx="1242158" cy="764853"/>
              </a:xfrm>
              <a:prstGeom prst="rect">
                <a:avLst/>
              </a:prstGeom>
              <a:noFill/>
            </p:spPr>
          </p:pic>
        </p:grpSp>
        <p:pic>
          <p:nvPicPr>
            <p:cNvPr id="18437" name="Picture 5" descr="C:\Users\Sylvain\Documents\IRD\Congrès-Conf\spring-mini-logo.png"/>
            <p:cNvPicPr>
              <a:picLocks noChangeAspect="1" noChangeArrowheads="1"/>
            </p:cNvPicPr>
            <p:nvPr/>
          </p:nvPicPr>
          <p:blipFill>
            <a:blip r:embed="rId6" cstate="print"/>
            <a:srcRect/>
            <a:stretch>
              <a:fillRect/>
            </a:stretch>
          </p:blipFill>
          <p:spPr bwMode="auto">
            <a:xfrm>
              <a:off x="4211960" y="1628800"/>
              <a:ext cx="720080" cy="442849"/>
            </a:xfrm>
            <a:prstGeom prst="rect">
              <a:avLst/>
            </a:prstGeom>
            <a:noFill/>
          </p:spPr>
        </p:pic>
      </p:grpSp>
      <p:sp>
        <p:nvSpPr>
          <p:cNvPr id="52" name="ZoneTexte 51"/>
          <p:cNvSpPr txBox="1"/>
          <p:nvPr/>
        </p:nvSpPr>
        <p:spPr>
          <a:xfrm>
            <a:off x="0" y="620688"/>
            <a:ext cx="9144000" cy="523220"/>
          </a:xfrm>
          <a:prstGeom prst="rect">
            <a:avLst/>
          </a:prstGeom>
          <a:noFill/>
        </p:spPr>
        <p:txBody>
          <a:bodyPr wrap="square">
            <a:spAutoFit/>
          </a:bodyPr>
          <a:lstStyle/>
          <a:p>
            <a:pPr algn="ctr" fontAlgn="auto">
              <a:spcBef>
                <a:spcPts val="0"/>
              </a:spcBef>
              <a:spcAft>
                <a:spcPts val="0"/>
              </a:spcAft>
              <a:defRPr/>
            </a:pPr>
            <a:r>
              <a:rPr lang="fr-FR" sz="2800" dirty="0" smtClean="0">
                <a:latin typeface="+mj-lt"/>
                <a:cs typeface="+mn-cs"/>
              </a:rPr>
              <a:t>Technologie informatique « Open Source »</a:t>
            </a:r>
            <a:endParaRPr lang="fr-FR" dirty="0">
              <a:latin typeface="+mj-lt"/>
              <a:cs typeface="+mn-cs"/>
            </a:endParaRPr>
          </a:p>
        </p:txBody>
      </p:sp>
      <p:grpSp>
        <p:nvGrpSpPr>
          <p:cNvPr id="3" name="Groupe 24"/>
          <p:cNvGrpSpPr>
            <a:grpSpLocks/>
          </p:cNvGrpSpPr>
          <p:nvPr/>
        </p:nvGrpSpPr>
        <p:grpSpPr bwMode="auto">
          <a:xfrm>
            <a:off x="6907213" y="3399756"/>
            <a:ext cx="2093912" cy="1395412"/>
            <a:chOff x="6907191" y="3903462"/>
            <a:chExt cx="2093935" cy="1395841"/>
          </a:xfrm>
        </p:grpSpPr>
        <p:sp>
          <p:nvSpPr>
            <p:cNvPr id="49" name="Double flèche horizontale 48"/>
            <p:cNvSpPr/>
            <p:nvPr/>
          </p:nvSpPr>
          <p:spPr bwMode="auto">
            <a:xfrm>
              <a:off x="6907191" y="4273463"/>
              <a:ext cx="1022361" cy="433521"/>
            </a:xfrm>
            <a:prstGeom prst="leftRightArrow">
              <a:avLst>
                <a:gd name="adj1" fmla="val 53308"/>
                <a:gd name="adj2" fmla="val 5000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i="1" dirty="0">
                <a:latin typeface="+mj-lt"/>
              </a:endParaRPr>
            </a:p>
          </p:txBody>
        </p:sp>
        <p:sp>
          <p:nvSpPr>
            <p:cNvPr id="50" name="ZoneTexte 49"/>
            <p:cNvSpPr txBox="1"/>
            <p:nvPr/>
          </p:nvSpPr>
          <p:spPr bwMode="auto">
            <a:xfrm>
              <a:off x="7753337" y="4988057"/>
              <a:ext cx="1247789" cy="311246"/>
            </a:xfrm>
            <a:prstGeom prst="rect">
              <a:avLst/>
            </a:prstGeom>
            <a:noFill/>
          </p:spPr>
          <p:txBody>
            <a:bodyPr>
              <a:spAutoFit/>
            </a:bodyPr>
            <a:lstStyle/>
            <a:p>
              <a:pPr algn="ctr">
                <a:defRPr/>
              </a:pPr>
              <a:r>
                <a:rPr lang="fr-FR" sz="1400" dirty="0">
                  <a:latin typeface="+mj-lt"/>
                </a:rPr>
                <a:t>Client Web</a:t>
              </a:r>
            </a:p>
          </p:txBody>
        </p:sp>
        <p:pic>
          <p:nvPicPr>
            <p:cNvPr id="18442" name="Picture 2" descr="C:\Documents and Settings\Administrateur\Local Settings\Temporary Internet Files\Content.IE5\3N7OUYU1\MCj04316420000[1].png"/>
            <p:cNvPicPr>
              <a:picLocks noChangeAspect="1" noChangeArrowheads="1"/>
            </p:cNvPicPr>
            <p:nvPr/>
          </p:nvPicPr>
          <p:blipFill>
            <a:blip r:embed="rId7" cstate="print"/>
            <a:srcRect/>
            <a:stretch>
              <a:fillRect/>
            </a:stretch>
          </p:blipFill>
          <p:spPr bwMode="auto">
            <a:xfrm>
              <a:off x="8062177" y="3903462"/>
              <a:ext cx="938949" cy="1109714"/>
            </a:xfrm>
            <a:prstGeom prst="rect">
              <a:avLst/>
            </a:prstGeom>
            <a:noFill/>
            <a:ln w="9525">
              <a:noFill/>
              <a:miter lim="800000"/>
              <a:headEnd/>
              <a:tailEnd/>
            </a:ln>
          </p:spPr>
        </p:pic>
      </p:grpSp>
      <p:sp>
        <p:nvSpPr>
          <p:cNvPr id="26"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
        <p:nvSpPr>
          <p:cNvPr id="32" name="ZoneTexte 31"/>
          <p:cNvSpPr txBox="1"/>
          <p:nvPr/>
        </p:nvSpPr>
        <p:spPr>
          <a:xfrm>
            <a:off x="0" y="6165304"/>
            <a:ext cx="9144000" cy="566950"/>
          </a:xfrm>
          <a:prstGeom prst="rect">
            <a:avLst/>
          </a:prstGeom>
          <a:noFill/>
        </p:spPr>
        <p:txBody>
          <a:bodyPr wrap="square">
            <a:spAutoFit/>
          </a:bodyPr>
          <a:lstStyle/>
          <a:p>
            <a:pPr algn="ctr" fontAlgn="auto">
              <a:lnSpc>
                <a:spcPct val="200000"/>
              </a:lnSpc>
              <a:spcBef>
                <a:spcPts val="0"/>
              </a:spcBef>
              <a:spcAft>
                <a:spcPts val="0"/>
              </a:spcAft>
              <a:defRPr/>
            </a:pPr>
            <a:r>
              <a:rPr lang="fr-FR" dirty="0" smtClean="0">
                <a:latin typeface="+mj-lt"/>
                <a:cs typeface="+mn-cs"/>
                <a:sym typeface="Wingdings"/>
              </a:rPr>
              <a:t> </a:t>
            </a:r>
            <a:r>
              <a:rPr lang="fr-FR" dirty="0" smtClean="0">
                <a:latin typeface="+mj-lt"/>
                <a:cs typeface="+mn-cs"/>
              </a:rPr>
              <a:t>Diffusion du logiciel sous licence libre </a:t>
            </a:r>
            <a:r>
              <a:rPr lang="fr-FR" sz="1200" dirty="0" smtClean="0">
                <a:latin typeface="+mj-lt"/>
                <a:cs typeface="+mn-cs"/>
              </a:rPr>
              <a:t>(</a:t>
            </a:r>
            <a:r>
              <a:rPr lang="fr-FR" sz="1200" dirty="0" err="1" smtClean="0">
                <a:latin typeface="+mj-lt"/>
                <a:cs typeface="+mn-cs"/>
              </a:rPr>
              <a:t>Affero</a:t>
            </a:r>
            <a:r>
              <a:rPr lang="fr-FR" sz="1200" dirty="0" smtClean="0">
                <a:latin typeface="+mj-lt"/>
                <a:cs typeface="+mn-cs"/>
              </a:rPr>
              <a:t> GPL)</a:t>
            </a:r>
            <a:endParaRPr lang="fr-FR" sz="1200" dirty="0">
              <a:latin typeface="+mj-lt"/>
              <a:cs typeface="+mn-cs"/>
            </a:endParaRPr>
          </a:p>
        </p:txBody>
      </p:sp>
      <p:grpSp>
        <p:nvGrpSpPr>
          <p:cNvPr id="30" name="Groupe 29"/>
          <p:cNvGrpSpPr/>
          <p:nvPr/>
        </p:nvGrpSpPr>
        <p:grpSpPr>
          <a:xfrm>
            <a:off x="179512" y="3483893"/>
            <a:ext cx="2035051" cy="1817315"/>
            <a:chOff x="179512" y="3483893"/>
            <a:chExt cx="2035051" cy="1817315"/>
          </a:xfrm>
        </p:grpSpPr>
        <p:grpSp>
          <p:nvGrpSpPr>
            <p:cNvPr id="2" name="Groupe 23"/>
            <p:cNvGrpSpPr>
              <a:grpSpLocks/>
            </p:cNvGrpSpPr>
            <p:nvPr/>
          </p:nvGrpSpPr>
          <p:grpSpPr bwMode="auto">
            <a:xfrm>
              <a:off x="214313" y="3483893"/>
              <a:ext cx="2000250" cy="1000125"/>
              <a:chOff x="214313" y="3987800"/>
              <a:chExt cx="2000250" cy="1000125"/>
            </a:xfrm>
          </p:grpSpPr>
          <p:sp>
            <p:nvSpPr>
              <p:cNvPr id="35" name="Cylindre 34"/>
              <p:cNvSpPr/>
              <p:nvPr/>
            </p:nvSpPr>
            <p:spPr bwMode="auto">
              <a:xfrm>
                <a:off x="214313" y="3987800"/>
                <a:ext cx="1071562" cy="1000125"/>
              </a:xfrm>
              <a:prstGeom prst="can">
                <a:avLst>
                  <a:gd name="adj" fmla="val 19115"/>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1200"/>
                  </a:spcBef>
                  <a:defRPr/>
                </a:pPr>
                <a:r>
                  <a:rPr lang="fr-FR" sz="1400" dirty="0" smtClean="0">
                    <a:latin typeface="+mj-lt"/>
                  </a:rPr>
                  <a:t>Base de données</a:t>
                </a:r>
              </a:p>
              <a:p>
                <a:pPr algn="ctr">
                  <a:spcBef>
                    <a:spcPts val="1200"/>
                  </a:spcBef>
                  <a:defRPr/>
                </a:pPr>
                <a:r>
                  <a:rPr lang="fr-FR" sz="1000" dirty="0" smtClean="0">
                    <a:latin typeface="+mj-lt"/>
                  </a:rPr>
                  <a:t>(SGBD)</a:t>
                </a:r>
                <a:endParaRPr lang="fr-FR" sz="1000" dirty="0">
                  <a:latin typeface="+mj-lt"/>
                </a:endParaRPr>
              </a:p>
            </p:txBody>
          </p:sp>
          <p:sp>
            <p:nvSpPr>
              <p:cNvPr id="46" name="Double flèche horizontale 45"/>
              <p:cNvSpPr/>
              <p:nvPr/>
            </p:nvSpPr>
            <p:spPr bwMode="auto">
              <a:xfrm>
                <a:off x="1143000" y="4273550"/>
                <a:ext cx="1071563" cy="428625"/>
              </a:xfrm>
              <a:prstGeom prst="leftRightArrow">
                <a:avLst>
                  <a:gd name="adj1" fmla="val 53308"/>
                  <a:gd name="adj2" fmla="val 5000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i="1" dirty="0">
                  <a:latin typeface="+mj-lt"/>
                </a:endParaRPr>
              </a:p>
            </p:txBody>
          </p:sp>
        </p:grpSp>
        <p:pic>
          <p:nvPicPr>
            <p:cNvPr id="18434" name="Picture 2" descr="C:\Users\Sylvain\Documents\IRD\Congrès-Conf\PostgreSQL-9-300x237.gif"/>
            <p:cNvPicPr>
              <a:picLocks noChangeAspect="1" noChangeArrowheads="1"/>
            </p:cNvPicPr>
            <p:nvPr/>
          </p:nvPicPr>
          <p:blipFill>
            <a:blip r:embed="rId8" cstate="print"/>
            <a:srcRect/>
            <a:stretch>
              <a:fillRect/>
            </a:stretch>
          </p:blipFill>
          <p:spPr bwMode="auto">
            <a:xfrm>
              <a:off x="179512" y="4581128"/>
              <a:ext cx="765618" cy="604838"/>
            </a:xfrm>
            <a:prstGeom prst="rect">
              <a:avLst/>
            </a:prstGeom>
            <a:noFill/>
          </p:spPr>
        </p:pic>
        <p:pic>
          <p:nvPicPr>
            <p:cNvPr id="18436" name="Picture 4" descr="C:\Users\Sylvain\Documents\IRD\Congrès-Conf\PostGIS.png"/>
            <p:cNvPicPr>
              <a:picLocks noChangeAspect="1" noChangeArrowheads="1"/>
            </p:cNvPicPr>
            <p:nvPr/>
          </p:nvPicPr>
          <p:blipFill>
            <a:blip r:embed="rId9" cstate="print"/>
            <a:srcRect l="3581" t="1744" r="1921" b="11975"/>
            <a:stretch>
              <a:fillRect/>
            </a:stretch>
          </p:blipFill>
          <p:spPr bwMode="auto">
            <a:xfrm>
              <a:off x="827584" y="4797151"/>
              <a:ext cx="552062" cy="504057"/>
            </a:xfrm>
            <a:prstGeom prst="rect">
              <a:avLst/>
            </a:prstGeom>
            <a:noFill/>
          </p:spPr>
        </p:pic>
      </p:grpSp>
      <p:sp>
        <p:nvSpPr>
          <p:cNvPr id="29"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Effect transition="in" filter="fade">
                                      <p:cBhvr>
                                        <p:cTn id="9" dur="1000"/>
                                        <p:tgtEl>
                                          <p:spTgt spid="5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000"/>
                            </p:stCondLst>
                            <p:childTnLst>
                              <p:par>
                                <p:cTn id="22" presetID="22" presetClass="entr" presetSubtype="8" fill="hold" grpId="0" nodeType="afterEffect">
                                  <p:stCondLst>
                                    <p:cond delay="50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2" grpId="0" build="p" advAuto="100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endParaRPr lang="fr-FR" sz="4400" dirty="0" smtClean="0">
              <a:latin typeface="+mj-lt"/>
              <a:ea typeface="+mj-ea"/>
              <a:cs typeface="+mj-cs"/>
            </a:endParaRPr>
          </a:p>
          <a:p>
            <a:pPr algn="r">
              <a:defRPr/>
            </a:pPr>
            <a:endParaRPr lang="fr-FR" sz="1400" i="1" dirty="0">
              <a:latin typeface="+mj-lt"/>
              <a:ea typeface="+mj-ea"/>
              <a:cs typeface="+mj-cs"/>
            </a:endParaRPr>
          </a:p>
        </p:txBody>
      </p:sp>
      <p:pic>
        <p:nvPicPr>
          <p:cNvPr id="17410" name="Picture 2"/>
          <p:cNvPicPr>
            <a:picLocks noChangeAspect="1" noChangeArrowheads="1"/>
          </p:cNvPicPr>
          <p:nvPr/>
        </p:nvPicPr>
        <p:blipFill>
          <a:blip r:embed="rId3" cstate="print"/>
          <a:srcRect l="6137" t="10026" r="1815" b="10216"/>
          <a:stretch>
            <a:fillRect/>
          </a:stretch>
        </p:blipFill>
        <p:spPr bwMode="auto">
          <a:xfrm>
            <a:off x="0" y="0"/>
            <a:ext cx="6480720" cy="5373216"/>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l="6160" t="62304" r="2557" b="16781"/>
          <a:stretch>
            <a:fillRect/>
          </a:stretch>
        </p:blipFill>
        <p:spPr bwMode="auto">
          <a:xfrm>
            <a:off x="0" y="5445224"/>
            <a:ext cx="6444208" cy="1412776"/>
          </a:xfrm>
          <a:prstGeom prst="rect">
            <a:avLst/>
          </a:prstGeom>
          <a:noFill/>
          <a:ln w="9525">
            <a:noFill/>
            <a:miter lim="800000"/>
            <a:headEnd/>
            <a:tailEnd/>
          </a:ln>
        </p:spPr>
      </p:pic>
      <p:grpSp>
        <p:nvGrpSpPr>
          <p:cNvPr id="8" name="Groupe 7"/>
          <p:cNvGrpSpPr/>
          <p:nvPr/>
        </p:nvGrpSpPr>
        <p:grpSpPr>
          <a:xfrm>
            <a:off x="3647280" y="1556792"/>
            <a:ext cx="5496720" cy="4578510"/>
            <a:chOff x="3647280" y="1556792"/>
            <a:chExt cx="5496720" cy="4578510"/>
          </a:xfrm>
        </p:grpSpPr>
        <p:pic>
          <p:nvPicPr>
            <p:cNvPr id="17412" name="Picture 4"/>
            <p:cNvPicPr>
              <a:picLocks noChangeAspect="1" noChangeArrowheads="1"/>
            </p:cNvPicPr>
            <p:nvPr/>
          </p:nvPicPr>
          <p:blipFill>
            <a:blip r:embed="rId5" cstate="print"/>
            <a:srcRect l="13240" t="30254" r="14761" b="21477"/>
            <a:stretch>
              <a:fillRect/>
            </a:stretch>
          </p:blipFill>
          <p:spPr bwMode="auto">
            <a:xfrm>
              <a:off x="3756793" y="1556792"/>
              <a:ext cx="5387207" cy="3455944"/>
            </a:xfrm>
            <a:prstGeom prst="rect">
              <a:avLst/>
            </a:prstGeom>
            <a:noFill/>
            <a:ln w="9525">
              <a:noFill/>
              <a:miter lim="800000"/>
              <a:headEnd/>
              <a:tailEnd/>
            </a:ln>
          </p:spPr>
        </p:pic>
        <p:sp>
          <p:nvSpPr>
            <p:cNvPr id="10" name="Flèche courbée vers le haut 9"/>
            <p:cNvSpPr/>
            <p:nvPr/>
          </p:nvSpPr>
          <p:spPr>
            <a:xfrm rot="19913542">
              <a:off x="3647280" y="5590536"/>
              <a:ext cx="3204313" cy="544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2946" name="Picture 2" descr="C:\Users\Sylvain\Dropbox\Photos\24H sur la terre - PETEK\BD - Specimen.jpg"/>
          <p:cNvPicPr>
            <a:picLocks noChangeAspect="1" noChangeArrowheads="1"/>
          </p:cNvPicPr>
          <p:nvPr/>
        </p:nvPicPr>
        <p:blipFill>
          <a:blip r:embed="rId3" cstate="print"/>
          <a:srcRect l="9324" r="-227"/>
          <a:stretch>
            <a:fillRect/>
          </a:stretch>
        </p:blipFill>
        <p:spPr bwMode="auto">
          <a:xfrm>
            <a:off x="0" y="0"/>
            <a:ext cx="7020272" cy="6858000"/>
          </a:xfrm>
          <a:prstGeom prst="rect">
            <a:avLst/>
          </a:prstGeom>
          <a:noFill/>
        </p:spPr>
      </p:pic>
      <p:grpSp>
        <p:nvGrpSpPr>
          <p:cNvPr id="8" name="Groupe 7"/>
          <p:cNvGrpSpPr/>
          <p:nvPr/>
        </p:nvGrpSpPr>
        <p:grpSpPr>
          <a:xfrm>
            <a:off x="3419872" y="1412776"/>
            <a:ext cx="5544616" cy="4715758"/>
            <a:chOff x="3419872" y="1412776"/>
            <a:chExt cx="5544616" cy="4715758"/>
          </a:xfrm>
        </p:grpSpPr>
        <p:pic>
          <p:nvPicPr>
            <p:cNvPr id="82947" name="Picture 3"/>
            <p:cNvPicPr>
              <a:picLocks noChangeAspect="1" noChangeArrowheads="1"/>
            </p:cNvPicPr>
            <p:nvPr/>
          </p:nvPicPr>
          <p:blipFill>
            <a:blip r:embed="rId4" cstate="print"/>
            <a:srcRect l="18021" t="28887" r="18371" b="20098"/>
            <a:stretch>
              <a:fillRect/>
            </a:stretch>
          </p:blipFill>
          <p:spPr bwMode="auto">
            <a:xfrm>
              <a:off x="3419872" y="1412776"/>
              <a:ext cx="5544616" cy="3960440"/>
            </a:xfrm>
            <a:prstGeom prst="rect">
              <a:avLst/>
            </a:prstGeom>
            <a:noFill/>
            <a:ln w="9525">
              <a:noFill/>
              <a:miter lim="800000"/>
              <a:headEnd/>
              <a:tailEnd/>
            </a:ln>
          </p:spPr>
        </p:pic>
        <p:sp>
          <p:nvSpPr>
            <p:cNvPr id="5" name="Flèche courbée vers le haut 4"/>
            <p:cNvSpPr/>
            <p:nvPr/>
          </p:nvSpPr>
          <p:spPr>
            <a:xfrm rot="19913542">
              <a:off x="3808546" y="5583768"/>
              <a:ext cx="1690637" cy="544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7"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endParaRPr lang="fr-FR" sz="4400" dirty="0" smtClean="0">
              <a:latin typeface="+mj-lt"/>
              <a:ea typeface="+mj-ea"/>
              <a:cs typeface="+mj-cs"/>
            </a:endParaRPr>
          </a:p>
          <a:p>
            <a:pPr algn="r">
              <a:defRPr/>
            </a:pP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l="5019" t="9668" r="2652" b="437"/>
          <a:stretch>
            <a:fillRect/>
          </a:stretch>
        </p:blipFill>
        <p:spPr bwMode="auto">
          <a:xfrm>
            <a:off x="-1" y="0"/>
            <a:ext cx="6335937" cy="6858000"/>
          </a:xfrm>
          <a:prstGeom prst="rect">
            <a:avLst/>
          </a:prstGeom>
          <a:noFill/>
          <a:ln w="9525">
            <a:noFill/>
            <a:miter lim="800000"/>
            <a:headEnd/>
            <a:tailEnd/>
          </a:ln>
        </p:spPr>
      </p:pic>
      <p:grpSp>
        <p:nvGrpSpPr>
          <p:cNvPr id="8" name="Groupe 7"/>
          <p:cNvGrpSpPr/>
          <p:nvPr/>
        </p:nvGrpSpPr>
        <p:grpSpPr>
          <a:xfrm>
            <a:off x="3716979" y="1268760"/>
            <a:ext cx="5350826" cy="4968552"/>
            <a:chOff x="3716979" y="1268760"/>
            <a:chExt cx="5350826" cy="4968552"/>
          </a:xfrm>
        </p:grpSpPr>
        <p:pic>
          <p:nvPicPr>
            <p:cNvPr id="18435" name="Picture 3"/>
            <p:cNvPicPr>
              <a:picLocks noChangeAspect="1" noChangeArrowheads="1"/>
            </p:cNvPicPr>
            <p:nvPr/>
          </p:nvPicPr>
          <p:blipFill>
            <a:blip r:embed="rId4" cstate="print"/>
            <a:srcRect t="1168" r="2977" b="726"/>
            <a:stretch>
              <a:fillRect/>
            </a:stretch>
          </p:blipFill>
          <p:spPr bwMode="auto">
            <a:xfrm>
              <a:off x="5148064" y="1268760"/>
              <a:ext cx="3919741" cy="4968552"/>
            </a:xfrm>
            <a:prstGeom prst="rect">
              <a:avLst/>
            </a:prstGeom>
            <a:noFill/>
            <a:ln w="9525">
              <a:noFill/>
              <a:miter lim="800000"/>
              <a:headEnd/>
              <a:tailEnd/>
            </a:ln>
          </p:spPr>
        </p:pic>
        <p:sp>
          <p:nvSpPr>
            <p:cNvPr id="5" name="Flèche courbée vers le haut 4"/>
            <p:cNvSpPr/>
            <p:nvPr/>
          </p:nvSpPr>
          <p:spPr>
            <a:xfrm rot="19913542">
              <a:off x="3716979" y="5301171"/>
              <a:ext cx="2022332" cy="544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7"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endParaRPr lang="fr-FR" sz="4400" dirty="0" smtClean="0">
              <a:latin typeface="+mj-lt"/>
              <a:ea typeface="+mj-ea"/>
              <a:cs typeface="+mj-cs"/>
            </a:endParaRPr>
          </a:p>
          <a:p>
            <a:pPr algn="r">
              <a:defRPr/>
            </a:pP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94747"/>
            <a:ext cx="9144000" cy="6263253"/>
          </a:xfrm>
          <a:prstGeom prst="rect">
            <a:avLst/>
          </a:prstGeom>
          <a:noFill/>
        </p:spPr>
        <p:txBody>
          <a:bodyPr wrap="square">
            <a:spAutoFit/>
          </a:bodyPr>
          <a:lstStyle/>
          <a:p>
            <a:pPr algn="ctr" fontAlgn="auto">
              <a:spcBef>
                <a:spcPts val="0"/>
              </a:spcBef>
              <a:spcAft>
                <a:spcPts val="0"/>
              </a:spcAft>
              <a:defRPr/>
            </a:pPr>
            <a:r>
              <a:rPr lang="fr-FR" sz="2800" u="sng" dirty="0">
                <a:latin typeface="+mj-lt"/>
              </a:rPr>
              <a:t>Points </a:t>
            </a:r>
            <a:r>
              <a:rPr lang="fr-FR" sz="2800" u="sng" dirty="0" smtClean="0">
                <a:latin typeface="+mj-lt"/>
              </a:rPr>
              <a:t>forts du système d’information</a:t>
            </a:r>
            <a:endParaRPr lang="fr-FR" dirty="0" smtClean="0">
              <a:latin typeface="+mj-lt"/>
            </a:endParaRPr>
          </a:p>
          <a:p>
            <a:pPr lvl="1" fontAlgn="auto">
              <a:lnSpc>
                <a:spcPct val="150000"/>
              </a:lnSpc>
              <a:spcBef>
                <a:spcPts val="0"/>
              </a:spcBef>
              <a:spcAft>
                <a:spcPts val="0"/>
              </a:spcAft>
              <a:defRPr/>
            </a:pPr>
            <a:endParaRPr lang="fr-FR" sz="1000" dirty="0" smtClean="0">
              <a:latin typeface="+mj-lt"/>
            </a:endParaRPr>
          </a:p>
          <a:p>
            <a:pPr lvl="1" fontAlgn="auto">
              <a:lnSpc>
                <a:spcPct val="150000"/>
              </a:lnSpc>
              <a:spcBef>
                <a:spcPts val="0"/>
              </a:spcBef>
              <a:spcAft>
                <a:spcPts val="0"/>
              </a:spcAft>
              <a:buFont typeface="Wingdings" pitchFamily="2" charset="2"/>
              <a:buChar char="Ø"/>
              <a:defRPr/>
            </a:pPr>
            <a:r>
              <a:rPr lang="fr-CA" dirty="0" smtClean="0">
                <a:latin typeface="+mj-lt"/>
              </a:rPr>
              <a:t> Travail collaboratif facilité</a:t>
            </a:r>
            <a:endParaRPr lang="fr-CA" dirty="0">
              <a:latin typeface="+mj-lt"/>
            </a:endParaRPr>
          </a:p>
          <a:p>
            <a:pPr lvl="1" fontAlgn="auto">
              <a:lnSpc>
                <a:spcPct val="150000"/>
              </a:lnSpc>
              <a:spcBef>
                <a:spcPts val="0"/>
              </a:spcBef>
              <a:spcAft>
                <a:spcPts val="0"/>
              </a:spcAft>
              <a:buFont typeface="Wingdings" pitchFamily="2" charset="2"/>
              <a:buChar char="Ø"/>
              <a:defRPr/>
            </a:pPr>
            <a:r>
              <a:rPr lang="fr-CA" dirty="0">
                <a:latin typeface="+mj-lt"/>
              </a:rPr>
              <a:t> Accès sécurisé et « cloisonné </a:t>
            </a:r>
            <a:r>
              <a:rPr lang="fr-CA" dirty="0" smtClean="0">
                <a:latin typeface="+mj-lt"/>
              </a:rPr>
              <a:t>»</a:t>
            </a:r>
            <a:endParaRPr lang="fr-CA" dirty="0">
              <a:latin typeface="+mj-lt"/>
            </a:endParaRPr>
          </a:p>
          <a:p>
            <a:pPr lvl="1" fontAlgn="auto">
              <a:lnSpc>
                <a:spcPct val="150000"/>
              </a:lnSpc>
              <a:spcBef>
                <a:spcPts val="0"/>
              </a:spcBef>
              <a:spcAft>
                <a:spcPts val="0"/>
              </a:spcAft>
              <a:buFont typeface="Wingdings" pitchFamily="2" charset="2"/>
              <a:buChar char="Ø"/>
              <a:defRPr/>
            </a:pPr>
            <a:r>
              <a:rPr lang="fr-CA" dirty="0">
                <a:latin typeface="+mj-lt"/>
              </a:rPr>
              <a:t> </a:t>
            </a:r>
            <a:r>
              <a:rPr lang="fr-CA" dirty="0" smtClean="0">
                <a:latin typeface="+mj-lt"/>
              </a:rPr>
              <a:t>Traçabilité</a:t>
            </a:r>
            <a:endParaRPr lang="fr-CA" dirty="0">
              <a:latin typeface="+mj-lt"/>
            </a:endParaRPr>
          </a:p>
          <a:p>
            <a:pPr lvl="1" fontAlgn="auto">
              <a:lnSpc>
                <a:spcPct val="150000"/>
              </a:lnSpc>
              <a:spcBef>
                <a:spcPts val="0"/>
              </a:spcBef>
              <a:spcAft>
                <a:spcPts val="0"/>
              </a:spcAft>
              <a:buFont typeface="Wingdings" pitchFamily="2" charset="2"/>
              <a:buChar char="Ø"/>
              <a:defRPr/>
            </a:pPr>
            <a:r>
              <a:rPr lang="fr-CA" dirty="0">
                <a:latin typeface="+mj-lt"/>
              </a:rPr>
              <a:t> Capitalisation </a:t>
            </a:r>
            <a:r>
              <a:rPr lang="fr-CA" dirty="0" smtClean="0">
                <a:latin typeface="+mj-lt"/>
              </a:rPr>
              <a:t>et pérennisation</a:t>
            </a:r>
          </a:p>
          <a:p>
            <a:pPr lvl="1" fontAlgn="auto">
              <a:lnSpc>
                <a:spcPct val="150000"/>
              </a:lnSpc>
              <a:spcBef>
                <a:spcPts val="0"/>
              </a:spcBef>
              <a:spcAft>
                <a:spcPts val="0"/>
              </a:spcAft>
              <a:buFont typeface="Wingdings" pitchFamily="2" charset="2"/>
              <a:buChar char="Ø"/>
              <a:defRPr/>
            </a:pPr>
            <a:r>
              <a:rPr lang="fr-CA" dirty="0" smtClean="0">
                <a:latin typeface="+mj-lt"/>
              </a:rPr>
              <a:t> Éditeur de molécules, moteur de recherche, export des données ….</a:t>
            </a:r>
            <a:endParaRPr lang="fr-CA" dirty="0">
              <a:latin typeface="+mj-lt"/>
            </a:endParaRPr>
          </a:p>
          <a:p>
            <a:pPr lvl="1" fontAlgn="auto">
              <a:spcBef>
                <a:spcPts val="0"/>
              </a:spcBef>
              <a:spcAft>
                <a:spcPts val="0"/>
              </a:spcAft>
              <a:defRPr/>
            </a:pPr>
            <a:endParaRPr lang="fr-CA" dirty="0">
              <a:latin typeface="+mj-lt"/>
            </a:endParaRPr>
          </a:p>
          <a:p>
            <a:pPr algn="ctr" fontAlgn="auto">
              <a:spcBef>
                <a:spcPts val="0"/>
              </a:spcBef>
              <a:spcAft>
                <a:spcPts val="0"/>
              </a:spcAft>
              <a:defRPr/>
            </a:pPr>
            <a:r>
              <a:rPr lang="fr-FR" sz="2800" u="sng" dirty="0" smtClean="0">
                <a:latin typeface="+mj-lt"/>
              </a:rPr>
              <a:t>Quels apports pour la communauté</a:t>
            </a:r>
            <a:r>
              <a:rPr lang="fr-FR" sz="2800" dirty="0" smtClean="0">
                <a:latin typeface="+mj-lt"/>
              </a:rPr>
              <a:t>?</a:t>
            </a:r>
            <a:endParaRPr lang="fr-FR" dirty="0">
              <a:latin typeface="+mj-lt"/>
            </a:endParaRPr>
          </a:p>
          <a:p>
            <a:pPr lvl="1" fontAlgn="auto">
              <a:lnSpc>
                <a:spcPct val="150000"/>
              </a:lnSpc>
              <a:spcBef>
                <a:spcPts val="0"/>
              </a:spcBef>
              <a:spcAft>
                <a:spcPts val="0"/>
              </a:spcAft>
              <a:defRPr/>
            </a:pPr>
            <a:endParaRPr lang="fr-FR" sz="1000" dirty="0" smtClean="0">
              <a:latin typeface="+mj-lt"/>
            </a:endParaRPr>
          </a:p>
          <a:p>
            <a:pPr lvl="1" fontAlgn="auto">
              <a:lnSpc>
                <a:spcPct val="150000"/>
              </a:lnSpc>
              <a:spcBef>
                <a:spcPts val="0"/>
              </a:spcBef>
              <a:spcAft>
                <a:spcPts val="0"/>
              </a:spcAft>
              <a:buFont typeface="Wingdings" pitchFamily="2" charset="2"/>
              <a:buChar char="Ø"/>
              <a:defRPr/>
            </a:pPr>
            <a:r>
              <a:rPr lang="fr-FR" dirty="0" smtClean="0">
                <a:latin typeface="+mj-lt"/>
              </a:rPr>
              <a:t> Une restitution d’informations auprès du Pays et de l’Etat   </a:t>
            </a:r>
            <a:r>
              <a:rPr lang="fr-FR" dirty="0" smtClean="0">
                <a:latin typeface="+mj-lt"/>
                <a:sym typeface="Wingdings"/>
              </a:rPr>
              <a:t> </a:t>
            </a:r>
            <a:r>
              <a:rPr lang="fr-FR" dirty="0" smtClean="0">
                <a:latin typeface="+mj-lt"/>
              </a:rPr>
              <a:t>Démarche APA</a:t>
            </a:r>
          </a:p>
          <a:p>
            <a:pPr lvl="1" fontAlgn="auto">
              <a:lnSpc>
                <a:spcPct val="150000"/>
              </a:lnSpc>
              <a:spcBef>
                <a:spcPts val="0"/>
              </a:spcBef>
              <a:spcAft>
                <a:spcPts val="0"/>
              </a:spcAft>
              <a:buFont typeface="Wingdings" pitchFamily="2" charset="2"/>
              <a:buChar char="Ø"/>
              <a:defRPr/>
            </a:pPr>
            <a:r>
              <a:rPr lang="fr-FR" dirty="0" smtClean="0">
                <a:latin typeface="+mj-lt"/>
              </a:rPr>
              <a:t> Valorisation scientifique, économique … à partir des données recueillies</a:t>
            </a:r>
          </a:p>
          <a:p>
            <a:pPr lvl="1" fontAlgn="auto">
              <a:lnSpc>
                <a:spcPct val="150000"/>
              </a:lnSpc>
              <a:spcBef>
                <a:spcPts val="0"/>
              </a:spcBef>
              <a:spcAft>
                <a:spcPts val="0"/>
              </a:spcAft>
              <a:buFont typeface="Wingdings" pitchFamily="2" charset="2"/>
              <a:buChar char="Ø"/>
              <a:defRPr/>
            </a:pPr>
            <a:r>
              <a:rPr lang="fr-CA" dirty="0" smtClean="0">
                <a:latin typeface="+mj-lt"/>
              </a:rPr>
              <a:t> Une base de connaissances pour l’émergence de nouvelles recherches</a:t>
            </a:r>
            <a:endParaRPr lang="fr-CA" dirty="0">
              <a:latin typeface="+mj-lt"/>
            </a:endParaRPr>
          </a:p>
          <a:p>
            <a:pPr lvl="1" fontAlgn="auto">
              <a:lnSpc>
                <a:spcPct val="150000"/>
              </a:lnSpc>
              <a:spcBef>
                <a:spcPts val="0"/>
              </a:spcBef>
              <a:spcAft>
                <a:spcPts val="0"/>
              </a:spcAft>
              <a:buFont typeface="Wingdings" pitchFamily="2" charset="2"/>
              <a:buChar char="Ø"/>
              <a:defRPr/>
            </a:pPr>
            <a:r>
              <a:rPr lang="fr-CA" dirty="0">
                <a:latin typeface="+mj-lt"/>
              </a:rPr>
              <a:t> </a:t>
            </a:r>
            <a:r>
              <a:rPr lang="fr-CA" dirty="0" smtClean="0">
                <a:latin typeface="+mj-lt"/>
              </a:rPr>
              <a:t>S</a:t>
            </a:r>
            <a:r>
              <a:rPr lang="fr-CA" dirty="0" smtClean="0">
                <a:latin typeface="+mj-lt"/>
              </a:rPr>
              <a:t>auvegarde et accès facilité aux données</a:t>
            </a:r>
          </a:p>
          <a:p>
            <a:pPr lvl="1" fontAlgn="auto">
              <a:lnSpc>
                <a:spcPct val="150000"/>
              </a:lnSpc>
              <a:spcBef>
                <a:spcPts val="0"/>
              </a:spcBef>
              <a:spcAft>
                <a:spcPts val="0"/>
              </a:spcAft>
              <a:buFont typeface="Wingdings" pitchFamily="2" charset="2"/>
              <a:buChar char="Ø"/>
              <a:defRPr/>
            </a:pPr>
            <a:r>
              <a:rPr lang="fr-CA" dirty="0" smtClean="0">
                <a:latin typeface="+mj-lt"/>
              </a:rPr>
              <a:t> Organisation des données plus « standardisée »</a:t>
            </a:r>
            <a:r>
              <a:rPr lang="fr-CA" dirty="0" smtClean="0">
                <a:latin typeface="+mj-lt"/>
              </a:rPr>
              <a:t> </a:t>
            </a:r>
            <a:r>
              <a:rPr lang="fr-CA" dirty="0" smtClean="0">
                <a:latin typeface="+mj-lt"/>
              </a:rPr>
              <a:t> → analyses facilitées </a:t>
            </a:r>
          </a:p>
          <a:p>
            <a:pPr lvl="1" fontAlgn="auto">
              <a:lnSpc>
                <a:spcPct val="150000"/>
              </a:lnSpc>
              <a:spcBef>
                <a:spcPts val="0"/>
              </a:spcBef>
              <a:spcAft>
                <a:spcPts val="0"/>
              </a:spcAft>
              <a:buFont typeface="Wingdings" pitchFamily="2" charset="2"/>
              <a:buChar char="Ø"/>
              <a:defRPr/>
            </a:pPr>
            <a:r>
              <a:rPr lang="fr-CA" dirty="0" smtClean="0">
                <a:latin typeface="+mj-lt"/>
              </a:rPr>
              <a:t> </a:t>
            </a:r>
            <a:r>
              <a:rPr lang="fr-CA" dirty="0" smtClean="0">
                <a:latin typeface="+mj-lt"/>
              </a:rPr>
              <a:t>…</a:t>
            </a:r>
            <a:endParaRPr lang="fr-CA" dirty="0">
              <a:latin typeface="+mj-lt"/>
            </a:endParaRPr>
          </a:p>
        </p:txBody>
      </p:sp>
      <p:sp>
        <p:nvSpPr>
          <p:cNvPr id="8" name="Espace réservé du numéro de diapositive 7"/>
          <p:cNvSpPr>
            <a:spLocks noGrp="1"/>
          </p:cNvSpPr>
          <p:nvPr>
            <p:ph type="sldNum" sz="quarter" idx="12"/>
          </p:nvPr>
        </p:nvSpPr>
        <p:spPr/>
        <p:txBody>
          <a:bodyPr/>
          <a:lstStyle/>
          <a:p>
            <a:pPr>
              <a:defRPr/>
            </a:pPr>
            <a:fld id="{CCFA5E27-6410-4308-AE03-DAABB65CC39F}" type="slidenum">
              <a:rPr lang="fr-FR" smtClean="0"/>
              <a:pPr>
                <a:defRPr/>
              </a:pPr>
              <a:t>9</a:t>
            </a:fld>
            <a:endParaRPr lang="fr-FR"/>
          </a:p>
        </p:txBody>
      </p:sp>
      <p:sp>
        <p:nvSpPr>
          <p:cNvPr id="7" name="ZoneTexte 48"/>
          <p:cNvSpPr txBox="1">
            <a:spLocks noChangeArrowheads="1"/>
          </p:cNvSpPr>
          <p:nvPr/>
        </p:nvSpPr>
        <p:spPr bwMode="auto">
          <a:xfrm>
            <a:off x="0" y="6642100"/>
            <a:ext cx="1388522" cy="215444"/>
          </a:xfrm>
          <a:prstGeom prst="rect">
            <a:avLst/>
          </a:prstGeom>
          <a:noFill/>
          <a:ln w="9525">
            <a:noFill/>
            <a:miter lim="800000"/>
            <a:headEnd/>
            <a:tailEnd/>
          </a:ln>
        </p:spPr>
        <p:txBody>
          <a:bodyPr wrap="none">
            <a:spAutoFit/>
          </a:bodyPr>
          <a:lstStyle/>
          <a:p>
            <a:r>
              <a:rPr lang="fr-FR" sz="800" i="1" dirty="0"/>
              <a:t>S. </a:t>
            </a:r>
            <a:r>
              <a:rPr lang="fr-FR" sz="800" i="1" dirty="0" err="1"/>
              <a:t>Petek</a:t>
            </a:r>
            <a:r>
              <a:rPr lang="fr-FR" sz="800" i="1" dirty="0"/>
              <a:t> – IRD – </a:t>
            </a:r>
            <a:r>
              <a:rPr lang="fr-FR" sz="800" i="1" dirty="0" smtClean="0"/>
              <a:t>UMR241</a:t>
            </a:r>
            <a:endParaRPr lang="fr-FR" sz="800" i="1" dirty="0"/>
          </a:p>
        </p:txBody>
      </p:sp>
      <p:sp>
        <p:nvSpPr>
          <p:cNvPr id="9" name="Titre 1"/>
          <p:cNvSpPr txBox="1">
            <a:spLocks/>
          </p:cNvSpPr>
          <p:nvPr/>
        </p:nvSpPr>
        <p:spPr bwMode="auto">
          <a:xfrm>
            <a:off x="5940152" y="0"/>
            <a:ext cx="3203848" cy="549275"/>
          </a:xfrm>
          <a:prstGeom prst="rect">
            <a:avLst/>
          </a:prstGeom>
          <a:noFill/>
          <a:ln w="9525">
            <a:noFill/>
            <a:miter lim="800000"/>
            <a:headEnd/>
            <a:tailEnd/>
          </a:ln>
        </p:spPr>
        <p:txBody>
          <a:bodyPr anchor="ctr"/>
          <a:lstStyle/>
          <a:p>
            <a:pPr algn="r">
              <a:defRPr/>
            </a:pPr>
            <a:r>
              <a:rPr lang="fr-FR" sz="2000" dirty="0" smtClean="0">
                <a:latin typeface="+mj-lt"/>
                <a:ea typeface="+mj-ea"/>
                <a:cs typeface="+mj-cs"/>
              </a:rPr>
              <a:t>CANTHARELLA</a:t>
            </a:r>
            <a:r>
              <a:rPr lang="fr-FR" sz="4400" dirty="0" smtClean="0">
                <a:latin typeface="+mj-lt"/>
                <a:ea typeface="+mj-ea"/>
                <a:cs typeface="+mj-cs"/>
              </a:rPr>
              <a:t/>
            </a:r>
            <a:br>
              <a:rPr lang="fr-FR" sz="4400" dirty="0" smtClean="0">
                <a:latin typeface="+mj-lt"/>
                <a:ea typeface="+mj-ea"/>
                <a:cs typeface="+mj-cs"/>
              </a:rPr>
            </a:br>
            <a:r>
              <a:rPr lang="fr-FR" sz="1400" i="1" dirty="0" smtClean="0">
                <a:latin typeface="+mj-lt"/>
                <a:ea typeface="+mj-ea"/>
                <a:cs typeface="+mj-cs"/>
              </a:rPr>
              <a:t>Un </a:t>
            </a:r>
            <a:r>
              <a:rPr lang="fr-FR" sz="1400" i="1" dirty="0" smtClean="0">
                <a:latin typeface="+mj-lt"/>
                <a:ea typeface="+mj-ea"/>
                <a:cs typeface="+mj-cs"/>
              </a:rPr>
              <a:t>outil dédié aux Substances Naturelles</a:t>
            </a:r>
            <a:endParaRPr lang="fr-FR" sz="1400" i="1"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left)">
                                      <p:cBhvr>
                                        <p:cTn id="14"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rgbClr val="808080"/>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wipe(left)">
                                      <p:cBhvr>
                                        <p:cTn id="34"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left)">
                                      <p:cBhvr>
                                        <p:cTn id="44" dur="500"/>
                                        <p:tgtEl>
                                          <p:spTgt spid="6">
                                            <p:txEl>
                                              <p:pRg st="10" end="10"/>
                                            </p:txEl>
                                          </p:spTgt>
                                        </p:tgtEl>
                                      </p:cBhvr>
                                    </p:animEffect>
                                  </p:childTnLst>
                                  <p:subTnLst>
                                    <p:animClr>
                                      <p:cBhvr override="childStyle">
                                        <p:cTn dur="1" fill="hold" display="0" masterRel="nextClick" afterEffect="1"/>
                                        <p:tgtEl>
                                          <p:spTgt spid="6">
                                            <p:txEl>
                                              <p:pRg st="10" end="10"/>
                                            </p:txEl>
                                          </p:spTgt>
                                        </p:tgtEl>
                                        <p:attrNameLst>
                                          <p:attrName>ppt_c</p:attrName>
                                        </p:attrNameLst>
                                      </p:cBhvr>
                                      <p:to>
                                        <a:srgbClr val="808080"/>
                                      </p:to>
                                    </p:animClr>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Effect transition="in" filter="wipe(left)">
                                      <p:cBhvr>
                                        <p:cTn id="49" dur="500"/>
                                        <p:tgtEl>
                                          <p:spTgt spid="6">
                                            <p:txEl>
                                              <p:pRg st="11" end="11"/>
                                            </p:txEl>
                                          </p:spTgt>
                                        </p:tgtEl>
                                      </p:cBhvr>
                                    </p:animEffect>
                                  </p:childTnLst>
                                  <p:subTnLst>
                                    <p:animClr>
                                      <p:cBhvr override="childStyle">
                                        <p:cTn dur="1" fill="hold" display="0" masterRel="nextClick" afterEffect="1"/>
                                        <p:tgtEl>
                                          <p:spTgt spid="6">
                                            <p:txEl>
                                              <p:pRg st="11" end="11"/>
                                            </p:txEl>
                                          </p:spTgt>
                                        </p:tgtEl>
                                        <p:attrNameLst>
                                          <p:attrName>ppt_c</p:attrName>
                                        </p:attrNameLst>
                                      </p:cBhvr>
                                      <p:to>
                                        <a:srgbClr val="808080"/>
                                      </p:to>
                                    </p:animClr>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Effect transition="in" filter="wipe(left)">
                                      <p:cBhvr>
                                        <p:cTn id="54" dur="500"/>
                                        <p:tgtEl>
                                          <p:spTgt spid="6">
                                            <p:txEl>
                                              <p:pRg st="12" end="12"/>
                                            </p:txEl>
                                          </p:spTgt>
                                        </p:tgtEl>
                                      </p:cBhvr>
                                    </p:animEffect>
                                  </p:childTnLst>
                                  <p:subTnLst>
                                    <p:animClr>
                                      <p:cBhvr override="childStyle">
                                        <p:cTn dur="1" fill="hold" display="0" masterRel="nextClick" afterEffect="1"/>
                                        <p:tgtEl>
                                          <p:spTgt spid="6">
                                            <p:txEl>
                                              <p:pRg st="12" end="12"/>
                                            </p:txEl>
                                          </p:spTgt>
                                        </p:tgtEl>
                                        <p:attrNameLst>
                                          <p:attrName>ppt_c</p:attrName>
                                        </p:attrNameLst>
                                      </p:cBhvr>
                                      <p:to>
                                        <a:srgbClr val="808080"/>
                                      </p:to>
                                    </p:animClr>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left)">
                                      <p:cBhvr>
                                        <p:cTn id="59" dur="500"/>
                                        <p:tgtEl>
                                          <p:spTgt spid="6">
                                            <p:txEl>
                                              <p:pRg st="13" end="13"/>
                                            </p:txEl>
                                          </p:spTgt>
                                        </p:tgtEl>
                                      </p:cBhvr>
                                    </p:animEffect>
                                  </p:childTnLst>
                                  <p:subTnLst>
                                    <p:animClr>
                                      <p:cBhvr override="childStyle">
                                        <p:cTn dur="1" fill="hold" display="0" masterRel="nextClick" afterEffect="1"/>
                                        <p:tgtEl>
                                          <p:spTgt spid="6">
                                            <p:txEl>
                                              <p:pRg st="13" end="13"/>
                                            </p:txEl>
                                          </p:spTgt>
                                        </p:tgtEl>
                                        <p:attrNameLst>
                                          <p:attrName>ppt_c</p:attrName>
                                        </p:attrNameLst>
                                      </p:cBhvr>
                                      <p:to>
                                        <a:srgbClr val="808080"/>
                                      </p:to>
                                    </p:animClr>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
                                            <p:txEl>
                                              <p:pRg st="14" end="14"/>
                                            </p:txEl>
                                          </p:spTgt>
                                        </p:tgtEl>
                                        <p:attrNameLst>
                                          <p:attrName>style.visibility</p:attrName>
                                        </p:attrNameLst>
                                      </p:cBhvr>
                                      <p:to>
                                        <p:strVal val="visible"/>
                                      </p:to>
                                    </p:set>
                                    <p:animEffect transition="in" filter="wipe(left)">
                                      <p:cBhvr>
                                        <p:cTn id="64" dur="500"/>
                                        <p:tgtEl>
                                          <p:spTgt spid="6">
                                            <p:txEl>
                                              <p:pRg st="14" end="14"/>
                                            </p:txEl>
                                          </p:spTgt>
                                        </p:tgtEl>
                                      </p:cBhvr>
                                    </p:animEffect>
                                  </p:childTnLst>
                                  <p:subTnLst>
                                    <p:animClr>
                                      <p:cBhvr override="childStyle">
                                        <p:cTn dur="1" fill="hold" display="0" masterRel="nextClick" afterEffect="1"/>
                                        <p:tgtEl>
                                          <p:spTgt spid="6">
                                            <p:txEl>
                                              <p:pRg st="14" end="14"/>
                                            </p:txEl>
                                          </p:spTgt>
                                        </p:tgtEl>
                                        <p:attrNameLst>
                                          <p:attrName>ppt_c</p:attrName>
                                        </p:attrNameLst>
                                      </p:cBhvr>
                                      <p:to>
                                        <a:srgbClr val="808080"/>
                                      </p:to>
                                    </p:animClr>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6">
                                            <p:txEl>
                                              <p:pRg st="15" end="15"/>
                                            </p:txEl>
                                          </p:spTgt>
                                        </p:tgtEl>
                                        <p:attrNameLst>
                                          <p:attrName>style.visibility</p:attrName>
                                        </p:attrNameLst>
                                      </p:cBhvr>
                                      <p:to>
                                        <p:strVal val="visible"/>
                                      </p:to>
                                    </p:set>
                                    <p:animEffect transition="in" filter="wipe(left)">
                                      <p:cBhvr>
                                        <p:cTn id="69" dur="500"/>
                                        <p:tgtEl>
                                          <p:spTgt spid="6">
                                            <p:txEl>
                                              <p:pRg st="15" end="15"/>
                                            </p:txEl>
                                          </p:spTgt>
                                        </p:tgtEl>
                                      </p:cBhvr>
                                    </p:animEffect>
                                  </p:childTnLst>
                                  <p:subTnLst>
                                    <p:animClr>
                                      <p:cBhvr override="childStyle">
                                        <p:cTn dur="1" fill="hold" display="0" masterRel="nextClick" afterEffect="1"/>
                                        <p:tgtEl>
                                          <p:spTgt spid="6">
                                            <p:txEl>
                                              <p:pRg st="15" end="1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3876</TotalTime>
  <Words>1292</Words>
  <Application>Microsoft Office PowerPoint</Application>
  <PresentationFormat>Affichage à l'écran (4:3)</PresentationFormat>
  <Paragraphs>224</Paragraphs>
  <Slides>11</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Débit</vt:lpstr>
      <vt:lpstr>Graphique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Cantharella Base de données Pharmacochimique des Substances Naturelles</dc:title>
  <dc:creator>SPETEK</dc:creator>
  <cp:lastModifiedBy>Sylvain</cp:lastModifiedBy>
  <cp:revision>317</cp:revision>
  <dcterms:created xsi:type="dcterms:W3CDTF">2011-03-31T19:51:44Z</dcterms:created>
  <dcterms:modified xsi:type="dcterms:W3CDTF">2013-11-29T03:06:33Z</dcterms:modified>
</cp:coreProperties>
</file>